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62" r:id="rId2"/>
    <p:sldId id="256" r:id="rId3"/>
    <p:sldId id="258" r:id="rId4"/>
    <p:sldId id="259" r:id="rId5"/>
    <p:sldId id="287" r:id="rId6"/>
    <p:sldId id="289" r:id="rId7"/>
    <p:sldId id="288" r:id="rId8"/>
    <p:sldId id="290" r:id="rId9"/>
    <p:sldId id="270" r:id="rId10"/>
    <p:sldId id="279" r:id="rId11"/>
    <p:sldId id="280" r:id="rId12"/>
    <p:sldId id="281" r:id="rId13"/>
    <p:sldId id="291" r:id="rId14"/>
    <p:sldId id="282" r:id="rId15"/>
    <p:sldId id="283" r:id="rId16"/>
    <p:sldId id="284" r:id="rId17"/>
    <p:sldId id="285" r:id="rId18"/>
    <p:sldId id="286" r:id="rId19"/>
    <p:sldId id="261" r:id="rId20"/>
    <p:sldId id="293"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Helvetica" panose="020B0604020202020204" pitchFamily="34" charset="0"/>
      <p:regular r:id="rId29"/>
      <p:bold r:id="rId30"/>
      <p:italic r:id="rId31"/>
      <p:boldItalic r:id="rId32"/>
    </p:embeddedFont>
    <p:embeddedFont>
      <p:font typeface="Poppins Light" panose="00000400000000000000" pitchFamily="2" charset="0"/>
      <p:regular r:id="rId33"/>
      <p:italic r:id="rId34"/>
    </p:embeddedFont>
    <p:embeddedFont>
      <p:font typeface="Termina Light" panose="00000400000000000000" charset="0"/>
      <p:regular r:id="rId35"/>
    </p:embeddedFont>
    <p:embeddedFont>
      <p:font typeface="The Sans Light-" panose="020B060402020202020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1399C3"/>
    <a:srgbClr val="51DEF1"/>
    <a:srgbClr val="26BBEA"/>
    <a:srgbClr val="FFEB31"/>
    <a:srgbClr val="FF7209"/>
    <a:srgbClr val="F60064"/>
    <a:srgbClr val="006600"/>
    <a:srgbClr val="C4A16E"/>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84314" autoAdjust="0"/>
  </p:normalViewPr>
  <p:slideViewPr>
    <p:cSldViewPr snapToGrid="0" showGuides="1">
      <p:cViewPr varScale="1">
        <p:scale>
          <a:sx n="67" d="100"/>
          <a:sy n="67" d="100"/>
        </p:scale>
        <p:origin x="129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jpeg>
</file>

<file path=ppt/media/image22.png>
</file>

<file path=ppt/media/image23.jpeg>
</file>

<file path=ppt/media/image24.jpeg>
</file>

<file path=ppt/media/image25.png>
</file>

<file path=ppt/media/image26.png>
</file>

<file path=ppt/media/image27.jpg>
</file>

<file path=ppt/media/image28.png>
</file>

<file path=ppt/media/image29.png>
</file>

<file path=ppt/media/image3.png>
</file>

<file path=ppt/media/image30.jpeg>
</file>

<file path=ppt/media/image31.jpeg>
</file>

<file path=ppt/media/image32.jpeg>
</file>

<file path=ppt/media/image33.jpeg>
</file>

<file path=ppt/media/image34.png>
</file>

<file path=ppt/media/image35.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82AC38-A0B4-46D4-87A6-849B7A2CAC51}" type="datetimeFigureOut">
              <a:rPr lang="it-IT" smtClean="0"/>
              <a:t>04/06/2023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9094D-D7CE-46C3-BF46-136D4E301A18}" type="slidenum">
              <a:rPr lang="it-IT" smtClean="0"/>
              <a:t>‹N›</a:t>
            </a:fld>
            <a:endParaRPr lang="it-IT"/>
          </a:p>
        </p:txBody>
      </p:sp>
    </p:spTree>
    <p:extLst>
      <p:ext uri="{BB962C8B-B14F-4D97-AF65-F5344CB8AC3E}">
        <p14:creationId xmlns:p14="http://schemas.microsoft.com/office/powerpoint/2010/main" val="1464083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bisognerebbe parlare in breve di corvina cloud </a:t>
            </a:r>
          </a:p>
        </p:txBody>
      </p:sp>
      <p:sp>
        <p:nvSpPr>
          <p:cNvPr id="4" name="Segnaposto numero diapositiva 3"/>
          <p:cNvSpPr>
            <a:spLocks noGrp="1"/>
          </p:cNvSpPr>
          <p:nvPr>
            <p:ph type="sldNum" sz="quarter" idx="5"/>
          </p:nvPr>
        </p:nvSpPr>
        <p:spPr/>
        <p:txBody>
          <a:bodyPr/>
          <a:lstStyle/>
          <a:p>
            <a:fld id="{8959094D-D7CE-46C3-BF46-136D4E301A18}" type="slidenum">
              <a:rPr lang="it-IT" smtClean="0"/>
              <a:t>4</a:t>
            </a:fld>
            <a:endParaRPr lang="it-IT"/>
          </a:p>
        </p:txBody>
      </p:sp>
    </p:spTree>
    <p:extLst>
      <p:ext uri="{BB962C8B-B14F-4D97-AF65-F5344CB8AC3E}">
        <p14:creationId xmlns:p14="http://schemas.microsoft.com/office/powerpoint/2010/main" val="4086781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questa slide bisogna parlare del nostro progetto, nel parlare bisogna calcare molto il fatto che stiamo facendo una transizione da un qualcosa di «vecchio» che richiedeva la presenza umana, al futuro che è l’interfacciamento di tutte le macchine ad una rete interconnessa accessibile tramite semplice smartphone </a:t>
            </a:r>
          </a:p>
        </p:txBody>
      </p:sp>
      <p:sp>
        <p:nvSpPr>
          <p:cNvPr id="4" name="Segnaposto numero diapositiva 3"/>
          <p:cNvSpPr>
            <a:spLocks noGrp="1"/>
          </p:cNvSpPr>
          <p:nvPr>
            <p:ph type="sldNum" sz="quarter" idx="5"/>
          </p:nvPr>
        </p:nvSpPr>
        <p:spPr/>
        <p:txBody>
          <a:bodyPr/>
          <a:lstStyle/>
          <a:p>
            <a:fld id="{8959094D-D7CE-46C3-BF46-136D4E301A18}" type="slidenum">
              <a:rPr lang="it-IT" smtClean="0"/>
              <a:t>5</a:t>
            </a:fld>
            <a:endParaRPr lang="it-IT"/>
          </a:p>
        </p:txBody>
      </p:sp>
    </p:spTree>
    <p:extLst>
      <p:ext uri="{BB962C8B-B14F-4D97-AF65-F5344CB8AC3E}">
        <p14:creationId xmlns:p14="http://schemas.microsoft.com/office/powerpoint/2010/main" val="2122541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Spiegare qui tutta la parte di autenticazione: </a:t>
            </a:r>
          </a:p>
          <a:p>
            <a:r>
              <a:rPr lang="it-IT" dirty="0"/>
              <a:t>- spiegazione breve di </a:t>
            </a:r>
            <a:r>
              <a:rPr lang="it-IT" dirty="0" err="1"/>
              <a:t>jwt</a:t>
            </a:r>
            <a:r>
              <a:rPr lang="it-IT" dirty="0"/>
              <a:t> basata su token</a:t>
            </a:r>
          </a:p>
          <a:p>
            <a:pPr marL="171450" indent="-171450">
              <a:buFontTx/>
              <a:buChar char="-"/>
            </a:pPr>
            <a:r>
              <a:rPr lang="it-IT" dirty="0"/>
              <a:t>Relazione token principale e refresh token: il primo viene mandato al primo accesso </a:t>
            </a:r>
          </a:p>
          <a:p>
            <a:pPr marL="171450" indent="-171450">
              <a:buFontTx/>
              <a:buChar char="-"/>
            </a:pPr>
            <a:r>
              <a:rPr lang="it-IT" dirty="0"/>
              <a:t>Tutto nasce per la sicurezza e per dimostrare che non siamo malintenzionati </a:t>
            </a:r>
          </a:p>
        </p:txBody>
      </p:sp>
      <p:sp>
        <p:nvSpPr>
          <p:cNvPr id="4" name="Segnaposto numero diapositiva 3"/>
          <p:cNvSpPr>
            <a:spLocks noGrp="1"/>
          </p:cNvSpPr>
          <p:nvPr>
            <p:ph type="sldNum" sz="quarter" idx="5"/>
          </p:nvPr>
        </p:nvSpPr>
        <p:spPr/>
        <p:txBody>
          <a:bodyPr/>
          <a:lstStyle/>
          <a:p>
            <a:fld id="{8959094D-D7CE-46C3-BF46-136D4E301A18}" type="slidenum">
              <a:rPr lang="it-IT" smtClean="0"/>
              <a:t>8</a:t>
            </a:fld>
            <a:endParaRPr lang="it-IT"/>
          </a:p>
        </p:txBody>
      </p:sp>
    </p:spTree>
    <p:extLst>
      <p:ext uri="{BB962C8B-B14F-4D97-AF65-F5344CB8AC3E}">
        <p14:creationId xmlns:p14="http://schemas.microsoft.com/office/powerpoint/2010/main" val="286669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questa ultima slide bisognerebbe dire anche che la nostra applicazione non si ferma qui, la si può migliorare ed espandere.</a:t>
            </a:r>
          </a:p>
          <a:p>
            <a:r>
              <a:rPr lang="it-IT" dirty="0"/>
              <a:t>È tutta documentata su </a:t>
            </a:r>
            <a:r>
              <a:rPr lang="it-IT" dirty="0" err="1"/>
              <a:t>github</a:t>
            </a:r>
            <a:r>
              <a:rPr lang="it-IT" dirty="0"/>
              <a:t> e si la si può trovare e </a:t>
            </a:r>
            <a:r>
              <a:rPr lang="it-IT" dirty="0" err="1"/>
              <a:t>consulare</a:t>
            </a:r>
            <a:r>
              <a:rPr lang="it-IT" dirty="0"/>
              <a:t> in modo gratuito </a:t>
            </a:r>
          </a:p>
        </p:txBody>
      </p:sp>
      <p:sp>
        <p:nvSpPr>
          <p:cNvPr id="4" name="Segnaposto numero diapositiva 3"/>
          <p:cNvSpPr>
            <a:spLocks noGrp="1"/>
          </p:cNvSpPr>
          <p:nvPr>
            <p:ph type="sldNum" sz="quarter" idx="5"/>
          </p:nvPr>
        </p:nvSpPr>
        <p:spPr/>
        <p:txBody>
          <a:bodyPr/>
          <a:lstStyle/>
          <a:p>
            <a:fld id="{8959094D-D7CE-46C3-BF46-136D4E301A18}" type="slidenum">
              <a:rPr lang="it-IT" smtClean="0"/>
              <a:t>19</a:t>
            </a:fld>
            <a:endParaRPr lang="it-IT"/>
          </a:p>
        </p:txBody>
      </p:sp>
    </p:spTree>
    <p:extLst>
      <p:ext uri="{BB962C8B-B14F-4D97-AF65-F5344CB8AC3E}">
        <p14:creationId xmlns:p14="http://schemas.microsoft.com/office/powerpoint/2010/main" val="4056516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79337-3C02-7BD4-A7F1-A29FC961BD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B37A45C-5265-D989-B380-943CFEC84A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E22F41-F517-EED8-6602-15A3A54AEF72}"/>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6DA6E61E-1D99-DD53-D7FD-4BC91C0FAD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AF47BD-C851-171A-92CC-08A52AFF87D8}"/>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904617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3A3AE-A804-B8A9-BC7C-13574941B9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C3711F-4978-8D4A-65B9-68F4FF4647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F5528-7F89-D648-4083-427C842B56EB}"/>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5FB5D75F-351D-56CD-57D2-D94AC6E4E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D02045-669D-A167-37E9-8CE1B09BC495}"/>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802073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C162D5-83CC-11A1-EF43-4D38F6ED41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3C5837-C326-782B-7C91-5A4B64E9DC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332662-F180-44C2-7BE1-B04655D67BAB}"/>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439A71DB-8363-34FD-70AA-C31B771C1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88C8A-CD8B-A79B-790D-34EFE164BCAC}"/>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625111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216A9-3E08-6E65-3D03-8EE010FCCB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CE6B4F-E89C-C9FB-835F-0B08A86506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E3CAED-7C25-A710-E95C-1498997A778A}"/>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8D8E99C3-B9C9-2EF6-CDA0-CF3791097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DF99CA-7F20-60C7-F2E1-53A1BEA7DE49}"/>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533835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3F256-9FEC-CF22-76CF-9904EC8B4F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CB14723-AD5F-FDE3-D6EF-594228AD08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86BF24-A309-98FB-884A-FCD062B69862}"/>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FFECDB8F-CB62-FAE0-CF1A-4099E04F4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BAC1F7-7F2E-DD17-0F98-954326F22E2B}"/>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1957681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3A05C-FD3B-298E-D4F9-2193857A48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EAC4DE-6226-D856-2E01-CDE8865093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80029A-14E1-0FE9-FB9E-F49B156B92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3EDA5D-1AF5-1379-942F-CB894EE8CB2C}"/>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74DFE569-E824-0904-725D-1788844423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1EA1E-A607-0F28-D61A-C5BCADCC4482}"/>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1808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50BA2-93C5-6AA4-A22F-D3CD03C2E0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CB7C1C-C1C7-F7DA-C8B5-4EA956AD20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DC1C89-0010-264E-26B4-53682C0634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75C48E-A8D9-C428-C1E2-69A5644A22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FDE333-66F3-BB4B-B600-33E219E266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5652A1-8E37-113A-B095-0CB8F183A225}"/>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8" name="Footer Placeholder 7">
            <a:extLst>
              <a:ext uri="{FF2B5EF4-FFF2-40B4-BE49-F238E27FC236}">
                <a16:creationId xmlns:a16="http://schemas.microsoft.com/office/drawing/2014/main" id="{BC5E0FDC-7768-0BEF-5617-C22604E106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A1C4A-8E06-A212-4E95-B1909CD09380}"/>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2333576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E393-2946-7E04-2ECF-11FEC2085C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6EF2FD-D9BF-9E7B-F5E9-AAC69873282E}"/>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4" name="Footer Placeholder 3">
            <a:extLst>
              <a:ext uri="{FF2B5EF4-FFF2-40B4-BE49-F238E27FC236}">
                <a16:creationId xmlns:a16="http://schemas.microsoft.com/office/drawing/2014/main" id="{958D0756-CA58-037F-8635-125EC8A63D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4D8B14-772D-F272-210D-20019E3A64EA}"/>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609925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DCCE16-C56A-A45E-4FA8-791B64934FDA}"/>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3" name="Footer Placeholder 2">
            <a:extLst>
              <a:ext uri="{FF2B5EF4-FFF2-40B4-BE49-F238E27FC236}">
                <a16:creationId xmlns:a16="http://schemas.microsoft.com/office/drawing/2014/main" id="{530B5ACB-C29B-7CA9-A593-5FC27BA141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E5483A-0267-407C-3A77-6F0594C1D549}"/>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27046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CFC2C-EBB7-BCF5-CDE8-ACD00DCC5B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D0AC0E-C872-BFB1-797C-488329B0D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C4BAD2-E627-103A-DD25-A8054E2EDD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16889D-2616-12EA-068A-2DE32CA96858}"/>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8E6BF9B0-4739-1DE9-1B91-94F92763E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8AA3B-6695-F292-A0D0-4FF491DA9CA5}"/>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4240494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8ABCF-E861-08AD-53F0-00C8ED1A20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8B1B2-CB9E-67EE-B9F3-0EB0B0E956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FCCFA3F-E359-DCAA-6A88-0E002A4C1D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D135E-C2CA-80FF-79FE-302929ADD33D}"/>
              </a:ext>
            </a:extLst>
          </p:cNvPr>
          <p:cNvSpPr>
            <a:spLocks noGrp="1"/>
          </p:cNvSpPr>
          <p:nvPr>
            <p:ph type="dt" sz="half" idx="10"/>
          </p:nvPr>
        </p:nvSpPr>
        <p:spPr/>
        <p:txBody>
          <a:bodyPr/>
          <a:lstStyle/>
          <a:p>
            <a:fld id="{24DBD90D-EB47-4C94-A79E-12372819FD94}" type="datetimeFigureOut">
              <a:rPr lang="en-US" smtClean="0"/>
              <a:t>6/4/2023</a:t>
            </a:fld>
            <a:endParaRPr lang="en-US"/>
          </a:p>
        </p:txBody>
      </p:sp>
      <p:sp>
        <p:nvSpPr>
          <p:cNvPr id="6" name="Footer Placeholder 5">
            <a:extLst>
              <a:ext uri="{FF2B5EF4-FFF2-40B4-BE49-F238E27FC236}">
                <a16:creationId xmlns:a16="http://schemas.microsoft.com/office/drawing/2014/main" id="{758E9999-A6A4-1E7B-FAC8-4137356E82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82246F-FE41-9617-E898-8CAB9A1DA0D3}"/>
              </a:ext>
            </a:extLst>
          </p:cNvPr>
          <p:cNvSpPr>
            <a:spLocks noGrp="1"/>
          </p:cNvSpPr>
          <p:nvPr>
            <p:ph type="sldNum" sz="quarter" idx="12"/>
          </p:nvPr>
        </p:nvSpPr>
        <p:spPr/>
        <p:txBody>
          <a:bodyPr/>
          <a:lstStyle/>
          <a:p>
            <a:fld id="{D28215B0-70A9-403B-AFE3-EF59342E39CC}" type="slidenum">
              <a:rPr lang="en-US" smtClean="0"/>
              <a:t>‹N›</a:t>
            </a:fld>
            <a:endParaRPr lang="en-US"/>
          </a:p>
        </p:txBody>
      </p:sp>
    </p:spTree>
    <p:extLst>
      <p:ext uri="{BB962C8B-B14F-4D97-AF65-F5344CB8AC3E}">
        <p14:creationId xmlns:p14="http://schemas.microsoft.com/office/powerpoint/2010/main" val="3909270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9A0BE9-6AD8-225C-1789-479F7C8804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D3BC1E-62D3-3241-9EF1-7E01E3AC5D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898C23-5F89-F3D1-E46A-B693AF1CF5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DBD90D-EB47-4C94-A79E-12372819FD94}" type="datetimeFigureOut">
              <a:rPr lang="en-US" smtClean="0"/>
              <a:t>6/4/2023</a:t>
            </a:fld>
            <a:endParaRPr lang="en-US"/>
          </a:p>
        </p:txBody>
      </p:sp>
      <p:sp>
        <p:nvSpPr>
          <p:cNvPr id="5" name="Footer Placeholder 4">
            <a:extLst>
              <a:ext uri="{FF2B5EF4-FFF2-40B4-BE49-F238E27FC236}">
                <a16:creationId xmlns:a16="http://schemas.microsoft.com/office/drawing/2014/main" id="{AE196A11-A94F-7085-8513-F27DF75BAB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3E6C07-7DDE-A8E9-FD55-6BE6252D8B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8215B0-70A9-403B-AFE3-EF59342E39CC}" type="slidenum">
              <a:rPr lang="en-US" smtClean="0"/>
              <a:t>‹N›</a:t>
            </a:fld>
            <a:endParaRPr lang="en-US"/>
          </a:p>
        </p:txBody>
      </p:sp>
    </p:spTree>
    <p:extLst>
      <p:ext uri="{BB962C8B-B14F-4D97-AF65-F5344CB8AC3E}">
        <p14:creationId xmlns:p14="http://schemas.microsoft.com/office/powerpoint/2010/main" val="1456560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2.jpeg"/><Relationship Id="rId7" Type="http://schemas.openxmlformats.org/officeDocument/2006/relationships/image" Target="../media/image34.png"/><Relationship Id="rId2" Type="http://schemas.openxmlformats.org/officeDocument/2006/relationships/image" Target="../media/image31.jpe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25.png"/><Relationship Id="rId4" Type="http://schemas.openxmlformats.org/officeDocument/2006/relationships/image" Target="../media/image33.jpeg"/><Relationship Id="rId9" Type="http://schemas.openxmlformats.org/officeDocument/2006/relationships/image" Target="../media/image35.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32.jpe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1.jpeg"/><Relationship Id="rId5" Type="http://schemas.openxmlformats.org/officeDocument/2006/relationships/image" Target="../media/image33.jpeg"/><Relationship Id="rId4" Type="http://schemas.openxmlformats.org/officeDocument/2006/relationships/image" Target="../media/image3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5.png"/><Relationship Id="rId5" Type="http://schemas.microsoft.com/office/2007/relationships/hdphoto" Target="../media/hdphoto1.wdp"/><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35.png"/><Relationship Id="rId5" Type="http://schemas.microsoft.com/office/2007/relationships/hdphoto" Target="../media/hdphoto1.wdp"/><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_rels/slide19.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notesSlide" Target="../notesSlides/notesSlide4.xml"/><Relationship Id="rId16" Type="http://schemas.openxmlformats.org/officeDocument/2006/relationships/image" Target="../media/image14.svg"/><Relationship Id="rId20"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1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19" Type="http://schemas.openxmlformats.org/officeDocument/2006/relationships/image" Target="../media/image18.sv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svg"/><Relationship Id="rId20"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 Id="rId22"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1.jpe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4.jpe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6" name="Oval 85">
            <a:extLst>
              <a:ext uri="{FF2B5EF4-FFF2-40B4-BE49-F238E27FC236}">
                <a16:creationId xmlns:a16="http://schemas.microsoft.com/office/drawing/2014/main" id="{78D83E90-C81B-3639-E855-6BA237B1E72F}"/>
              </a:ext>
            </a:extLst>
          </p:cNvPr>
          <p:cNvSpPr/>
          <p:nvPr/>
        </p:nvSpPr>
        <p:spPr>
          <a:xfrm>
            <a:off x="5633915" y="10516371"/>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7130059"/>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14003792"/>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14148119"/>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14148119"/>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14148119"/>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7827251"/>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11381678"/>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13121302"/>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1312130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1312130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10586348"/>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12312821"/>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12312821"/>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12312821"/>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10586348"/>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10586348"/>
            <a:ext cx="798604" cy="798604"/>
            <a:chOff x="5698925" y="2671132"/>
            <a:chExt cx="798604" cy="798604"/>
          </a:xfrm>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Tree>
    <p:extLst>
      <p:ext uri="{BB962C8B-B14F-4D97-AF65-F5344CB8AC3E}">
        <p14:creationId xmlns:p14="http://schemas.microsoft.com/office/powerpoint/2010/main" val="964283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4442B1AF-D1C8-C909-40F3-3692AB01A087}"/>
              </a:ext>
            </a:extLst>
          </p:cNvPr>
          <p:cNvSpPr txBox="1"/>
          <p:nvPr/>
        </p:nvSpPr>
        <p:spPr>
          <a:xfrm>
            <a:off x="4247577" y="618406"/>
            <a:ext cx="3696846"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dirty="0">
                <a:solidFill>
                  <a:prstClr val="white"/>
                </a:solidFill>
                <a:latin typeface="Poppins Light" panose="02000000000000000000" pitchFamily="2" charset="0"/>
                <a:cs typeface="Poppins Light" panose="02000000000000000000" pitchFamily="2" charset="0"/>
              </a:rPr>
              <a:t>Organizations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0" name="Group 6">
            <a:extLst>
              <a:ext uri="{FF2B5EF4-FFF2-40B4-BE49-F238E27FC236}">
                <a16:creationId xmlns:a16="http://schemas.microsoft.com/office/drawing/2014/main" id="{76590A3C-6213-702A-9F01-AB9DC6E992DC}"/>
              </a:ext>
            </a:extLst>
          </p:cNvPr>
          <p:cNvGrpSpPr/>
          <p:nvPr/>
        </p:nvGrpSpPr>
        <p:grpSpPr>
          <a:xfrm>
            <a:off x="695931" y="563988"/>
            <a:ext cx="714871" cy="714871"/>
            <a:chOff x="5698925" y="2671132"/>
            <a:chExt cx="798604" cy="798604"/>
          </a:xfrm>
          <a:solidFill>
            <a:schemeClr val="accent3"/>
          </a:solidFill>
          <a:effectLst/>
        </p:grpSpPr>
        <p:sp>
          <p:nvSpPr>
            <p:cNvPr id="11" name="Rectangle: Rounded Corners 7">
              <a:extLst>
                <a:ext uri="{FF2B5EF4-FFF2-40B4-BE49-F238E27FC236}">
                  <a16:creationId xmlns:a16="http://schemas.microsoft.com/office/drawing/2014/main" id="{DB323C5F-A5DD-4945-672C-870124A95066}"/>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73">
              <a:extLst>
                <a:ext uri="{FF2B5EF4-FFF2-40B4-BE49-F238E27FC236}">
                  <a16:creationId xmlns:a16="http://schemas.microsoft.com/office/drawing/2014/main" id="{75384A71-5495-67E6-A0A2-3E3B6B63BC3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3D976E0A-B263-F383-EC67-9295F179839F}"/>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5986A209-8453-64A1-8D24-64593D88FE13}"/>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7F72CFCA-C87A-0465-0345-52B75F4187E8}"/>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57ADA43E-C8AF-28DE-554C-67C15E3463A0}"/>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8628127E-EA37-52E4-1CD1-189D533B83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196" b="3756"/>
          <a:stretch/>
        </p:blipFill>
        <p:spPr bwMode="auto">
          <a:xfrm>
            <a:off x="1410802" y="1632374"/>
            <a:ext cx="2076450" cy="424743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24">
            <a:extLst>
              <a:ext uri="{FF2B5EF4-FFF2-40B4-BE49-F238E27FC236}">
                <a16:creationId xmlns:a16="http://schemas.microsoft.com/office/drawing/2014/main" id="{1D4097E8-6CC7-22EF-EDBE-58FD9CAFD826}"/>
              </a:ext>
            </a:extLst>
          </p:cNvPr>
          <p:cNvSpPr txBox="1"/>
          <p:nvPr/>
        </p:nvSpPr>
        <p:spPr>
          <a:xfrm>
            <a:off x="4715535" y="2266433"/>
            <a:ext cx="5432740" cy="2246769"/>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In questa pagina principale si possono selezionare le varie organizzazioni di appartenenza.</a:t>
            </a:r>
          </a:p>
          <a:p>
            <a:pPr marL="342900" lvl="0" indent="-34290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L’organizzazione è una sorta di «gruppo» a cui si può appartenere. </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Accedendo è quindi possibile vedere ciò che l’organizzazione contiene.</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937898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500"/>
                                  </p:stCondLst>
                                  <p:childTnLst>
                                    <p:animMotion origin="layout" path="M 4.79167E-6 3.33333E-6 L 4.79167E-6 0.03796 " pathEditMode="relative" rAng="0" ptsTypes="AA">
                                      <p:cBhvr>
                                        <p:cTn id="9" dur="750" spd="-100000" fill="hold"/>
                                        <p:tgtEl>
                                          <p:spTgt spid="7"/>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5516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Devices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8D82F0B7-553D-B831-74A2-2DBD0D4A6D25}"/>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87B93B5A-77A4-6362-06C8-DB3FB64CB252}"/>
              </a:ext>
            </a:extLst>
          </p:cNvPr>
          <p:cNvSpPr txBox="1"/>
          <p:nvPr/>
        </p:nvSpPr>
        <p:spPr>
          <a:xfrm>
            <a:off x="3822083" y="4143999"/>
            <a:ext cx="1916815" cy="1015663"/>
          </a:xfrm>
          <a:prstGeom prst="rect">
            <a:avLst/>
          </a:prstGeom>
          <a:noFill/>
        </p:spPr>
        <p:txBody>
          <a:bodyPr wrap="square" rtlCol="0">
            <a:spAutoFit/>
          </a:bodyPr>
          <a:lstStyle/>
          <a:p>
            <a:pPr lvl="0" algn="ctr">
              <a:defRPr/>
            </a:pPr>
            <a:r>
              <a:rPr lang="it-IT" sz="1200" b="1" dirty="0">
                <a:solidFill>
                  <a:schemeClr val="bg1"/>
                </a:solidFill>
              </a:rPr>
              <a:t>Questo elemento permette di visualizzare i dispositivi appartenenti ad una specifica organizzazione, quindi le sue informazioni.</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7B0077EC-8B34-4CAE-A442-97552C2EC459}"/>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E71B69BB-AA96-9B6C-79A0-2829494E2101}"/>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2029090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1.11111E-6 L 2.70833E-6 0.03796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51" name="Gruppo 50">
            <a:extLst>
              <a:ext uri="{FF2B5EF4-FFF2-40B4-BE49-F238E27FC236}">
                <a16:creationId xmlns:a16="http://schemas.microsoft.com/office/drawing/2014/main" id="{B2977BFE-355B-4FAB-BBDD-28E3EC5A458B}"/>
              </a:ext>
            </a:extLst>
          </p:cNvPr>
          <p:cNvGrpSpPr/>
          <p:nvPr/>
        </p:nvGrpSpPr>
        <p:grpSpPr>
          <a:xfrm>
            <a:off x="1193322" y="1504433"/>
            <a:ext cx="2519968" cy="4503312"/>
            <a:chOff x="8482988" y="1504433"/>
            <a:chExt cx="2519968" cy="4503312"/>
          </a:xfrm>
        </p:grpSpPr>
        <p:grpSp>
          <p:nvGrpSpPr>
            <p:cNvPr id="52" name="Group 33">
              <a:extLst>
                <a:ext uri="{FF2B5EF4-FFF2-40B4-BE49-F238E27FC236}">
                  <a16:creationId xmlns:a16="http://schemas.microsoft.com/office/drawing/2014/main" id="{AA13659D-CF9B-4D01-98D7-076F85F487B3}"/>
                </a:ext>
              </a:extLst>
            </p:cNvPr>
            <p:cNvGrpSpPr/>
            <p:nvPr/>
          </p:nvGrpSpPr>
          <p:grpSpPr>
            <a:xfrm>
              <a:off x="8482988" y="1504433"/>
              <a:ext cx="2519968" cy="4503312"/>
              <a:chOff x="4543331" y="418722"/>
              <a:chExt cx="3105339" cy="6020555"/>
            </a:xfrm>
          </p:grpSpPr>
          <p:sp>
            <p:nvSpPr>
              <p:cNvPr id="54" name="Rectangle: Rounded Corners 3">
                <a:extLst>
                  <a:ext uri="{FF2B5EF4-FFF2-40B4-BE49-F238E27FC236}">
                    <a16:creationId xmlns:a16="http://schemas.microsoft.com/office/drawing/2014/main" id="{C02AF67F-FBF3-4C46-A7B0-EC854C2EF930}"/>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20">
                <a:extLst>
                  <a:ext uri="{FF2B5EF4-FFF2-40B4-BE49-F238E27FC236}">
                    <a16:creationId xmlns:a16="http://schemas.microsoft.com/office/drawing/2014/main" id="{FA04106F-4E94-40DC-9679-DFB83A22FB0A}"/>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Top Corners Rounded 21">
                <a:extLst>
                  <a:ext uri="{FF2B5EF4-FFF2-40B4-BE49-F238E27FC236}">
                    <a16:creationId xmlns:a16="http://schemas.microsoft.com/office/drawing/2014/main" id="{AADC8E33-F7EB-42E7-91D6-66E36FD84952}"/>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3" name="Immagine 52">
              <a:extLst>
                <a:ext uri="{FF2B5EF4-FFF2-40B4-BE49-F238E27FC236}">
                  <a16:creationId xmlns:a16="http://schemas.microsoft.com/office/drawing/2014/main" id="{A87B3B4A-2246-4AC8-B9DA-A3B741DCA583}"/>
                </a:ext>
              </a:extLst>
            </p:cNvPr>
            <p:cNvPicPr preferRelativeResize="0">
              <a:picLocks/>
            </p:cNvPicPr>
            <p:nvPr/>
          </p:nvPicPr>
          <p:blipFill rotWithShape="1">
            <a:blip r:embed="rId2">
              <a:extLst>
                <a:ext uri="{28A0092B-C50C-407E-A947-70E740481C1C}">
                  <a14:useLocalDpi xmlns:a14="http://schemas.microsoft.com/office/drawing/2010/main" val="0"/>
                </a:ext>
              </a:extLst>
            </a:blip>
            <a:srcRect t="5093"/>
            <a:stretch/>
          </p:blipFill>
          <p:spPr>
            <a:xfrm>
              <a:off x="8703998" y="1632089"/>
              <a:ext cx="2077200" cy="4248000"/>
            </a:xfrm>
            <a:prstGeom prst="rect">
              <a:avLst/>
            </a:prstGeom>
          </p:spPr>
        </p:pic>
      </p:grpSp>
      <p:grpSp>
        <p:nvGrpSpPr>
          <p:cNvPr id="46" name="Group 33">
            <a:extLst>
              <a:ext uri="{FF2B5EF4-FFF2-40B4-BE49-F238E27FC236}">
                <a16:creationId xmlns:a16="http://schemas.microsoft.com/office/drawing/2014/main" id="{3453D2EC-D37F-4AC8-9097-04BF85759ACB}"/>
              </a:ext>
            </a:extLst>
          </p:cNvPr>
          <p:cNvGrpSpPr/>
          <p:nvPr/>
        </p:nvGrpSpPr>
        <p:grpSpPr>
          <a:xfrm>
            <a:off x="1176210" y="1504433"/>
            <a:ext cx="2519968" cy="4503312"/>
            <a:chOff x="4543331" y="418722"/>
            <a:chExt cx="3105339" cy="6020555"/>
          </a:xfrm>
        </p:grpSpPr>
        <p:sp>
          <p:nvSpPr>
            <p:cNvPr id="47" name="Rectangle: Rounded Corners 3">
              <a:extLst>
                <a:ext uri="{FF2B5EF4-FFF2-40B4-BE49-F238E27FC236}">
                  <a16:creationId xmlns:a16="http://schemas.microsoft.com/office/drawing/2014/main" id="{141BB762-DC71-4458-93AC-2609A19AD6C0}"/>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20">
              <a:extLst>
                <a:ext uri="{FF2B5EF4-FFF2-40B4-BE49-F238E27FC236}">
                  <a16:creationId xmlns:a16="http://schemas.microsoft.com/office/drawing/2014/main" id="{D4CDC8A2-F884-44A5-8594-F62604195BEF}"/>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Top Corners Rounded 21">
              <a:extLst>
                <a:ext uri="{FF2B5EF4-FFF2-40B4-BE49-F238E27FC236}">
                  <a16:creationId xmlns:a16="http://schemas.microsoft.com/office/drawing/2014/main" id="{66C856C8-1ED2-4247-BEA6-CF977B2E450F}"/>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0" name="Immagine 49">
            <a:extLst>
              <a:ext uri="{FF2B5EF4-FFF2-40B4-BE49-F238E27FC236}">
                <a16:creationId xmlns:a16="http://schemas.microsoft.com/office/drawing/2014/main" id="{CFE7735F-7E52-4C45-8DC8-C6ECD4AEE4F0}"/>
              </a:ext>
            </a:extLst>
          </p:cNvPr>
          <p:cNvPicPr preferRelativeResize="0">
            <a:picLocks/>
          </p:cNvPicPr>
          <p:nvPr/>
        </p:nvPicPr>
        <p:blipFill rotWithShape="1">
          <a:blip r:embed="rId2">
            <a:extLst>
              <a:ext uri="{28A0092B-C50C-407E-A947-70E740481C1C}">
                <a14:useLocalDpi xmlns:a14="http://schemas.microsoft.com/office/drawing/2010/main" val="0"/>
              </a:ext>
            </a:extLst>
          </a:blip>
          <a:srcRect t="5093"/>
          <a:stretch/>
        </p:blipFill>
        <p:spPr>
          <a:xfrm>
            <a:off x="1397220" y="1632089"/>
            <a:ext cx="2077200" cy="4248000"/>
          </a:xfrm>
          <a:prstGeom prst="rect">
            <a:avLst/>
          </a:prstGeom>
        </p:spPr>
      </p:pic>
      <p:grpSp>
        <p:nvGrpSpPr>
          <p:cNvPr id="41" name="Group 33">
            <a:extLst>
              <a:ext uri="{FF2B5EF4-FFF2-40B4-BE49-F238E27FC236}">
                <a16:creationId xmlns:a16="http://schemas.microsoft.com/office/drawing/2014/main" id="{37EF2258-A59D-43C4-8AC3-1283DE671520}"/>
              </a:ext>
            </a:extLst>
          </p:cNvPr>
          <p:cNvGrpSpPr/>
          <p:nvPr/>
        </p:nvGrpSpPr>
        <p:grpSpPr>
          <a:xfrm>
            <a:off x="1197600" y="1504433"/>
            <a:ext cx="2519968" cy="4503312"/>
            <a:chOff x="4543331" y="418722"/>
            <a:chExt cx="3105339" cy="6020555"/>
          </a:xfrm>
        </p:grpSpPr>
        <p:sp>
          <p:nvSpPr>
            <p:cNvPr id="42" name="Rectangle: Rounded Corners 3">
              <a:extLst>
                <a:ext uri="{FF2B5EF4-FFF2-40B4-BE49-F238E27FC236}">
                  <a16:creationId xmlns:a16="http://schemas.microsoft.com/office/drawing/2014/main" id="{790CD219-7CEF-4B7E-82BA-C3BB821D662E}"/>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20">
              <a:extLst>
                <a:ext uri="{FF2B5EF4-FFF2-40B4-BE49-F238E27FC236}">
                  <a16:creationId xmlns:a16="http://schemas.microsoft.com/office/drawing/2014/main" id="{7BE00B09-3D47-41BD-97CE-1EF3B1859D3B}"/>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Top Corners Rounded 21">
              <a:extLst>
                <a:ext uri="{FF2B5EF4-FFF2-40B4-BE49-F238E27FC236}">
                  <a16:creationId xmlns:a16="http://schemas.microsoft.com/office/drawing/2014/main" id="{BBE34E89-12EE-45C5-8BFB-E13BFB8EA2EE}"/>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5" name="Immagine 44">
            <a:extLst>
              <a:ext uri="{FF2B5EF4-FFF2-40B4-BE49-F238E27FC236}">
                <a16:creationId xmlns:a16="http://schemas.microsoft.com/office/drawing/2014/main" id="{9BE44C0A-23A0-4036-8338-94C8E2E92125}"/>
              </a:ext>
            </a:extLst>
          </p:cNvPr>
          <p:cNvPicPr preferRelativeResize="0">
            <a:picLocks/>
          </p:cNvPicPr>
          <p:nvPr/>
        </p:nvPicPr>
        <p:blipFill rotWithShape="1">
          <a:blip r:embed="rId3">
            <a:extLst>
              <a:ext uri="{28A0092B-C50C-407E-A947-70E740481C1C}">
                <a14:useLocalDpi xmlns:a14="http://schemas.microsoft.com/office/drawing/2010/main" val="0"/>
              </a:ext>
            </a:extLst>
          </a:blip>
          <a:srcRect t="5566"/>
          <a:stretch/>
        </p:blipFill>
        <p:spPr>
          <a:xfrm>
            <a:off x="1418984" y="1632089"/>
            <a:ext cx="2077200" cy="4248000"/>
          </a:xfrm>
          <a:prstGeom prst="rect">
            <a:avLst/>
          </a:prstGeom>
        </p:spPr>
      </p:pic>
      <p:grpSp>
        <p:nvGrpSpPr>
          <p:cNvPr id="28" name="Gruppo 27">
            <a:extLst>
              <a:ext uri="{FF2B5EF4-FFF2-40B4-BE49-F238E27FC236}">
                <a16:creationId xmlns:a16="http://schemas.microsoft.com/office/drawing/2014/main" id="{45657E33-BD69-406A-BDA7-682B289EC720}"/>
              </a:ext>
            </a:extLst>
          </p:cNvPr>
          <p:cNvGrpSpPr/>
          <p:nvPr/>
        </p:nvGrpSpPr>
        <p:grpSpPr>
          <a:xfrm>
            <a:off x="1180488" y="1504433"/>
            <a:ext cx="2519968" cy="4503312"/>
            <a:chOff x="1189044" y="1504433"/>
            <a:chExt cx="2519968" cy="4503312"/>
          </a:xfrm>
        </p:grpSpPr>
        <p:grpSp>
          <p:nvGrpSpPr>
            <p:cNvPr id="29" name="Group 33">
              <a:extLst>
                <a:ext uri="{FF2B5EF4-FFF2-40B4-BE49-F238E27FC236}">
                  <a16:creationId xmlns:a16="http://schemas.microsoft.com/office/drawing/2014/main" id="{243FEAAD-7A1D-4F5E-A131-794495D90153}"/>
                </a:ext>
              </a:extLst>
            </p:cNvPr>
            <p:cNvGrpSpPr/>
            <p:nvPr/>
          </p:nvGrpSpPr>
          <p:grpSpPr>
            <a:xfrm>
              <a:off x="1189044" y="1504433"/>
              <a:ext cx="2519968" cy="4503312"/>
              <a:chOff x="4543331" y="418722"/>
              <a:chExt cx="3105339" cy="6020555"/>
            </a:xfrm>
          </p:grpSpPr>
          <p:sp>
            <p:nvSpPr>
              <p:cNvPr id="31" name="Rectangle: Rounded Corners 3">
                <a:extLst>
                  <a:ext uri="{FF2B5EF4-FFF2-40B4-BE49-F238E27FC236}">
                    <a16:creationId xmlns:a16="http://schemas.microsoft.com/office/drawing/2014/main" id="{0EB78B38-F8FB-4947-B1D5-C2814530747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20">
                <a:extLst>
                  <a:ext uri="{FF2B5EF4-FFF2-40B4-BE49-F238E27FC236}">
                    <a16:creationId xmlns:a16="http://schemas.microsoft.com/office/drawing/2014/main" id="{79DEE915-2C4C-4496-B66C-B6B41FBD85C6}"/>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Top Corners Rounded 21">
                <a:extLst>
                  <a:ext uri="{FF2B5EF4-FFF2-40B4-BE49-F238E27FC236}">
                    <a16:creationId xmlns:a16="http://schemas.microsoft.com/office/drawing/2014/main" id="{B776F327-24C2-4E90-975D-0839385889ED}"/>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 name="Immagine 29">
              <a:extLst>
                <a:ext uri="{FF2B5EF4-FFF2-40B4-BE49-F238E27FC236}">
                  <a16:creationId xmlns:a16="http://schemas.microsoft.com/office/drawing/2014/main" id="{7B62F52A-8758-464F-98EE-BCC4ADE94AC9}"/>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33" name="Gruppo 32">
            <a:extLst>
              <a:ext uri="{FF2B5EF4-FFF2-40B4-BE49-F238E27FC236}">
                <a16:creationId xmlns:a16="http://schemas.microsoft.com/office/drawing/2014/main" id="{08A660DC-7119-41F0-90FA-0260FC9F6983}"/>
              </a:ext>
            </a:extLst>
          </p:cNvPr>
          <p:cNvGrpSpPr/>
          <p:nvPr/>
        </p:nvGrpSpPr>
        <p:grpSpPr>
          <a:xfrm>
            <a:off x="1193322" y="1504433"/>
            <a:ext cx="2519968" cy="4503312"/>
            <a:chOff x="1189044" y="1504433"/>
            <a:chExt cx="2519968" cy="4503312"/>
          </a:xfrm>
        </p:grpSpPr>
        <p:grpSp>
          <p:nvGrpSpPr>
            <p:cNvPr id="35" name="Group 33">
              <a:extLst>
                <a:ext uri="{FF2B5EF4-FFF2-40B4-BE49-F238E27FC236}">
                  <a16:creationId xmlns:a16="http://schemas.microsoft.com/office/drawing/2014/main" id="{20F75FCD-888B-42D1-8435-C180DCD391F2}"/>
                </a:ext>
              </a:extLst>
            </p:cNvPr>
            <p:cNvGrpSpPr/>
            <p:nvPr/>
          </p:nvGrpSpPr>
          <p:grpSpPr>
            <a:xfrm>
              <a:off x="1189044" y="1504433"/>
              <a:ext cx="2519968" cy="4503312"/>
              <a:chOff x="4543331" y="418722"/>
              <a:chExt cx="3105339" cy="6020555"/>
            </a:xfrm>
          </p:grpSpPr>
          <p:sp>
            <p:nvSpPr>
              <p:cNvPr id="37" name="Rectangle: Rounded Corners 3">
                <a:extLst>
                  <a:ext uri="{FF2B5EF4-FFF2-40B4-BE49-F238E27FC236}">
                    <a16:creationId xmlns:a16="http://schemas.microsoft.com/office/drawing/2014/main" id="{B630AA80-634B-4297-820E-D6139307F25F}"/>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20">
                <a:extLst>
                  <a:ext uri="{FF2B5EF4-FFF2-40B4-BE49-F238E27FC236}">
                    <a16:creationId xmlns:a16="http://schemas.microsoft.com/office/drawing/2014/main" id="{F930A683-5501-4A89-A129-450E6F41A8CC}"/>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Top Corners Rounded 21">
                <a:extLst>
                  <a:ext uri="{FF2B5EF4-FFF2-40B4-BE49-F238E27FC236}">
                    <a16:creationId xmlns:a16="http://schemas.microsoft.com/office/drawing/2014/main" id="{108D8BF7-1E8D-49C6-8964-730EA9CB780B}"/>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6" name="Immagine 35">
              <a:extLst>
                <a:ext uri="{FF2B5EF4-FFF2-40B4-BE49-F238E27FC236}">
                  <a16:creationId xmlns:a16="http://schemas.microsoft.com/office/drawing/2014/main" id="{D882F259-8285-43E4-A8C6-5138A6FAAFB9}"/>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19" name="Gruppo 18">
            <a:extLst>
              <a:ext uri="{FF2B5EF4-FFF2-40B4-BE49-F238E27FC236}">
                <a16:creationId xmlns:a16="http://schemas.microsoft.com/office/drawing/2014/main" id="{68237CF5-82B5-487F-9313-0CC7AF3C2769}"/>
              </a:ext>
            </a:extLst>
          </p:cNvPr>
          <p:cNvGrpSpPr/>
          <p:nvPr/>
        </p:nvGrpSpPr>
        <p:grpSpPr>
          <a:xfrm>
            <a:off x="1184766" y="1504433"/>
            <a:ext cx="2519968" cy="4503312"/>
            <a:chOff x="1189044" y="1504433"/>
            <a:chExt cx="2519968" cy="4503312"/>
          </a:xfrm>
        </p:grpSpPr>
        <p:grpSp>
          <p:nvGrpSpPr>
            <p:cNvPr id="20" name="Group 33">
              <a:extLst>
                <a:ext uri="{FF2B5EF4-FFF2-40B4-BE49-F238E27FC236}">
                  <a16:creationId xmlns:a16="http://schemas.microsoft.com/office/drawing/2014/main" id="{35F4F9E4-B5F1-4435-A5F2-3CD75EE0ACFF}"/>
                </a:ext>
              </a:extLst>
            </p:cNvPr>
            <p:cNvGrpSpPr/>
            <p:nvPr/>
          </p:nvGrpSpPr>
          <p:grpSpPr>
            <a:xfrm>
              <a:off x="1189044" y="1504433"/>
              <a:ext cx="2519968" cy="4503312"/>
              <a:chOff x="4543331" y="418722"/>
              <a:chExt cx="3105339" cy="6020555"/>
            </a:xfrm>
          </p:grpSpPr>
          <p:sp>
            <p:nvSpPr>
              <p:cNvPr id="24" name="Rectangle: Rounded Corners 3">
                <a:extLst>
                  <a:ext uri="{FF2B5EF4-FFF2-40B4-BE49-F238E27FC236}">
                    <a16:creationId xmlns:a16="http://schemas.microsoft.com/office/drawing/2014/main" id="{F35D32AF-A008-4697-98FC-9D39215C6BDB}"/>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0">
                <a:extLst>
                  <a:ext uri="{FF2B5EF4-FFF2-40B4-BE49-F238E27FC236}">
                    <a16:creationId xmlns:a16="http://schemas.microsoft.com/office/drawing/2014/main" id="{C0DDF724-1A65-4752-8861-1F38E1406B8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Top Corners Rounded 21">
                <a:extLst>
                  <a:ext uri="{FF2B5EF4-FFF2-40B4-BE49-F238E27FC236}">
                    <a16:creationId xmlns:a16="http://schemas.microsoft.com/office/drawing/2014/main" id="{C63D66EC-17F8-4DFF-A958-5A9A1012D697}"/>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Immagine 22">
              <a:extLst>
                <a:ext uri="{FF2B5EF4-FFF2-40B4-BE49-F238E27FC236}">
                  <a16:creationId xmlns:a16="http://schemas.microsoft.com/office/drawing/2014/main" id="{CC658050-CD28-4B05-8E21-5BE306B19624}"/>
                </a:ext>
              </a:extLst>
            </p:cNvPr>
            <p:cNvPicPr preferRelativeResize="0">
              <a:picLocks/>
            </p:cNvPicPr>
            <p:nvPr/>
          </p:nvPicPr>
          <p:blipFill rotWithShape="1">
            <a:blip r:embed="rId4">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sp>
        <p:nvSpPr>
          <p:cNvPr id="22" name="TextBox 21">
            <a:extLst>
              <a:ext uri="{FF2B5EF4-FFF2-40B4-BE49-F238E27FC236}">
                <a16:creationId xmlns:a16="http://schemas.microsoft.com/office/drawing/2014/main" id="{1F03004B-482C-61C8-1688-EF6A8B36C3D0}"/>
              </a:ext>
            </a:extLst>
          </p:cNvPr>
          <p:cNvSpPr txBox="1"/>
          <p:nvPr/>
        </p:nvSpPr>
        <p:spPr>
          <a:xfrm>
            <a:off x="5017018" y="507936"/>
            <a:ext cx="215796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5"/>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D611BFD7-B4C1-272C-87C1-FC4C9D6D02E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2AAE154F-8773-4223-E38A-F2CC6175CAA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122FFB6F-A962-6848-E7D2-F9B67ACC3BB9}"/>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7B249A2A-4C49-2F31-9540-7C7FDDDC6C4A}"/>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Immagine 14">
            <a:extLst>
              <a:ext uri="{FF2B5EF4-FFF2-40B4-BE49-F238E27FC236}">
                <a16:creationId xmlns:a16="http://schemas.microsoft.com/office/drawing/2014/main" id="{6FF7ECB8-A5C0-4FB7-A6DF-A285BE8CE085}"/>
              </a:ext>
            </a:extLst>
          </p:cNvPr>
          <p:cNvPicPr preferRelativeResize="0">
            <a:picLocks/>
          </p:cNvPicPr>
          <p:nvPr/>
        </p:nvPicPr>
        <p:blipFill rotWithShape="1">
          <a:blip r:embed="rId7">
            <a:extLst>
              <a:ext uri="{BEBA8EAE-BF5A-486C-A8C5-ECC9F3942E4B}">
                <a14:imgProps xmlns:a14="http://schemas.microsoft.com/office/drawing/2010/main">
                  <a14:imgLayer r:embed="rId8">
                    <a14:imgEffect>
                      <a14:sharpenSoften amount="-50000"/>
                    </a14:imgEffect>
                  </a14:imgLayer>
                </a14:imgProps>
              </a:ext>
            </a:extLst>
          </a:blip>
          <a:srcRect t="3129" b="5879"/>
          <a:stretch/>
        </p:blipFill>
        <p:spPr>
          <a:xfrm>
            <a:off x="1409481" y="1632089"/>
            <a:ext cx="2077200" cy="4248000"/>
          </a:xfrm>
          <a:prstGeom prst="rect">
            <a:avLst/>
          </a:prstGeom>
        </p:spPr>
      </p:pic>
      <p:pic>
        <p:nvPicPr>
          <p:cNvPr id="16" name="Immagine 15">
            <a:extLst>
              <a:ext uri="{FF2B5EF4-FFF2-40B4-BE49-F238E27FC236}">
                <a16:creationId xmlns:a16="http://schemas.microsoft.com/office/drawing/2014/main" id="{AAF571B0-691A-456F-9739-AC37817EFB2B}"/>
              </a:ext>
            </a:extLst>
          </p:cNvPr>
          <p:cNvPicPr preferRelativeResize="0">
            <a:picLocks/>
          </p:cNvPicPr>
          <p:nvPr/>
        </p:nvPicPr>
        <p:blipFill rotWithShape="1">
          <a:blip r:embed="rId9"/>
          <a:srcRect l="5184" t="9896" r="4525" b="59885"/>
          <a:stretch/>
        </p:blipFill>
        <p:spPr>
          <a:xfrm>
            <a:off x="1510325" y="1947726"/>
            <a:ext cx="1875512" cy="1410771"/>
          </a:xfrm>
          <a:prstGeom prst="roundRect">
            <a:avLst/>
          </a:prstGeom>
          <a:ln w="9525">
            <a:solidFill>
              <a:schemeClr val="bg1"/>
            </a:solidFill>
          </a:ln>
          <a:effectLst>
            <a:glow rad="228600">
              <a:schemeClr val="accent3">
                <a:satMod val="175000"/>
                <a:alpha val="40000"/>
              </a:schemeClr>
            </a:glow>
          </a:effectLst>
        </p:spPr>
      </p:pic>
      <p:pic>
        <p:nvPicPr>
          <p:cNvPr id="17" name="Immagine 16">
            <a:extLst>
              <a:ext uri="{FF2B5EF4-FFF2-40B4-BE49-F238E27FC236}">
                <a16:creationId xmlns:a16="http://schemas.microsoft.com/office/drawing/2014/main" id="{A785DC62-23F6-4870-A147-A55D91549BEA}"/>
              </a:ext>
            </a:extLst>
          </p:cNvPr>
          <p:cNvPicPr preferRelativeResize="0">
            <a:picLocks/>
          </p:cNvPicPr>
          <p:nvPr/>
        </p:nvPicPr>
        <p:blipFill rotWithShape="1">
          <a:blip r:embed="rId9"/>
          <a:srcRect l="10275" t="17481" r="9937" b="72453"/>
          <a:stretch/>
        </p:blipFill>
        <p:spPr>
          <a:xfrm>
            <a:off x="1616075" y="2301875"/>
            <a:ext cx="1657350" cy="469900"/>
          </a:xfrm>
          <a:prstGeom prst="roundRect">
            <a:avLst/>
          </a:prstGeom>
          <a:ln w="9525">
            <a:noFill/>
          </a:ln>
          <a:effectLst/>
        </p:spPr>
      </p:pic>
      <p:sp>
        <p:nvSpPr>
          <p:cNvPr id="6" name="TextBox 24">
            <a:extLst>
              <a:ext uri="{FF2B5EF4-FFF2-40B4-BE49-F238E27FC236}">
                <a16:creationId xmlns:a16="http://schemas.microsoft.com/office/drawing/2014/main" id="{778FA331-1C30-A227-0EE1-C18FDC57ADEF}"/>
              </a:ext>
            </a:extLst>
          </p:cNvPr>
          <p:cNvSpPr txBox="1"/>
          <p:nvPr/>
        </p:nvSpPr>
        <p:spPr>
          <a:xfrm>
            <a:off x="4715535" y="2266433"/>
            <a:ext cx="5432740" cy="3785652"/>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Dopo aver selezionato l’organizzazione è possibile vedere i devices (dispositivi) che sono associati alla quella determinata organizzazione.</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 devices sono il cuore dell’applicazione: all’interno della pagina, è possibile tutto ciò che la macchina fisica produce.</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Si possono quindi visualizzare le varie informazioni che riguardano il dispositivo, come valori di tag, stato del dispositivo…</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3760257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4.79167E-6 2.22222E-6 L 4.79167E-6 0.03796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1F03004B-482C-61C8-1688-EF6A8B36C3D0}"/>
              </a:ext>
            </a:extLst>
          </p:cNvPr>
          <p:cNvSpPr txBox="1"/>
          <p:nvPr/>
        </p:nvSpPr>
        <p:spPr>
          <a:xfrm>
            <a:off x="5017018" y="507936"/>
            <a:ext cx="215796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5366064" y="-2536229"/>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pic>
        <p:nvPicPr>
          <p:cNvPr id="17" name="Immagine 16">
            <a:extLst>
              <a:ext uri="{FF2B5EF4-FFF2-40B4-BE49-F238E27FC236}">
                <a16:creationId xmlns:a16="http://schemas.microsoft.com/office/drawing/2014/main" id="{A785DC62-23F6-4870-A147-A55D91549BEA}"/>
              </a:ext>
            </a:extLst>
          </p:cNvPr>
          <p:cNvPicPr preferRelativeResize="0">
            <a:picLocks/>
          </p:cNvPicPr>
          <p:nvPr/>
        </p:nvPicPr>
        <p:blipFill rotWithShape="1">
          <a:blip r:embed="rId4"/>
          <a:srcRect l="10795" t="17636" r="11007" b="72844"/>
          <a:stretch/>
        </p:blipFill>
        <p:spPr>
          <a:xfrm>
            <a:off x="4352471" y="440060"/>
            <a:ext cx="3487055" cy="954107"/>
          </a:xfrm>
          <a:prstGeom prst="roundRect">
            <a:avLst/>
          </a:prstGeom>
          <a:ln w="9525">
            <a:noFill/>
          </a:ln>
          <a:effectLst/>
        </p:spPr>
      </p:pic>
      <p:grpSp>
        <p:nvGrpSpPr>
          <p:cNvPr id="13" name="Gruppo 12">
            <a:extLst>
              <a:ext uri="{FF2B5EF4-FFF2-40B4-BE49-F238E27FC236}">
                <a16:creationId xmlns:a16="http://schemas.microsoft.com/office/drawing/2014/main" id="{82C189BA-36FA-4BC7-9AED-CF008A1B382D}"/>
              </a:ext>
            </a:extLst>
          </p:cNvPr>
          <p:cNvGrpSpPr/>
          <p:nvPr/>
        </p:nvGrpSpPr>
        <p:grpSpPr>
          <a:xfrm>
            <a:off x="1189044" y="1504433"/>
            <a:ext cx="2519968" cy="4503312"/>
            <a:chOff x="1189044" y="1504433"/>
            <a:chExt cx="2519968" cy="4503312"/>
          </a:xfrm>
        </p:grpSpPr>
        <p:grpSp>
          <p:nvGrpSpPr>
            <p:cNvPr id="2" name="Group 33">
              <a:extLst>
                <a:ext uri="{FF2B5EF4-FFF2-40B4-BE49-F238E27FC236}">
                  <a16:creationId xmlns:a16="http://schemas.microsoft.com/office/drawing/2014/main" id="{D611BFD7-B4C1-272C-87C1-FC4C9D6D02E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2AAE154F-8773-4223-E38A-F2CC6175CAA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122FFB6F-A962-6848-E7D2-F9B67ACC3BB9}"/>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7B249A2A-4C49-2F31-9540-7C7FDDDC6C4A}"/>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Immagine 11">
              <a:extLst>
                <a:ext uri="{FF2B5EF4-FFF2-40B4-BE49-F238E27FC236}">
                  <a16:creationId xmlns:a16="http://schemas.microsoft.com/office/drawing/2014/main" id="{4E217E8D-C4EA-42F1-B1C5-3F52AE52432F}"/>
                </a:ext>
              </a:extLst>
            </p:cNvPr>
            <p:cNvPicPr preferRelativeResize="0">
              <a:picLocks/>
            </p:cNvPicPr>
            <p:nvPr/>
          </p:nvPicPr>
          <p:blipFill rotWithShape="1">
            <a:blip r:embed="rId5">
              <a:extLst>
                <a:ext uri="{28A0092B-C50C-407E-A947-70E740481C1C}">
                  <a14:useLocalDpi xmlns:a14="http://schemas.microsoft.com/office/drawing/2010/main" val="0"/>
                </a:ext>
              </a:extLst>
            </a:blip>
            <a:srcRect t="4583"/>
            <a:stretch/>
          </p:blipFill>
          <p:spPr>
            <a:xfrm>
              <a:off x="1410802" y="1632089"/>
              <a:ext cx="2077200" cy="4248000"/>
            </a:xfrm>
            <a:prstGeom prst="rect">
              <a:avLst/>
            </a:prstGeom>
          </p:spPr>
        </p:pic>
      </p:grpSp>
      <p:grpSp>
        <p:nvGrpSpPr>
          <p:cNvPr id="31" name="Group 33">
            <a:extLst>
              <a:ext uri="{FF2B5EF4-FFF2-40B4-BE49-F238E27FC236}">
                <a16:creationId xmlns:a16="http://schemas.microsoft.com/office/drawing/2014/main" id="{1D1D901D-2248-4CFF-9256-80001A8C6ACE}"/>
              </a:ext>
            </a:extLst>
          </p:cNvPr>
          <p:cNvGrpSpPr/>
          <p:nvPr/>
        </p:nvGrpSpPr>
        <p:grpSpPr>
          <a:xfrm>
            <a:off x="4836016" y="1504433"/>
            <a:ext cx="2519968" cy="4503312"/>
            <a:chOff x="4543331" y="418722"/>
            <a:chExt cx="3105339" cy="6020555"/>
          </a:xfrm>
        </p:grpSpPr>
        <p:sp>
          <p:nvSpPr>
            <p:cNvPr id="33" name="Rectangle: Rounded Corners 3">
              <a:extLst>
                <a:ext uri="{FF2B5EF4-FFF2-40B4-BE49-F238E27FC236}">
                  <a16:creationId xmlns:a16="http://schemas.microsoft.com/office/drawing/2014/main" id="{1FDC27C4-F3AC-4ECE-A70B-112FC8398DF5}"/>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20">
              <a:extLst>
                <a:ext uri="{FF2B5EF4-FFF2-40B4-BE49-F238E27FC236}">
                  <a16:creationId xmlns:a16="http://schemas.microsoft.com/office/drawing/2014/main" id="{9039CAA7-19B8-4188-AF3F-A3E92D3A8F87}"/>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Top Corners Rounded 21">
              <a:extLst>
                <a:ext uri="{FF2B5EF4-FFF2-40B4-BE49-F238E27FC236}">
                  <a16:creationId xmlns:a16="http://schemas.microsoft.com/office/drawing/2014/main" id="{FBF4D932-3913-46BD-A277-C772BCCBFF68}"/>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uppo 14">
            <a:extLst>
              <a:ext uri="{FF2B5EF4-FFF2-40B4-BE49-F238E27FC236}">
                <a16:creationId xmlns:a16="http://schemas.microsoft.com/office/drawing/2014/main" id="{B978A313-E1A6-43A0-9598-EABE61B0BADC}"/>
              </a:ext>
            </a:extLst>
          </p:cNvPr>
          <p:cNvGrpSpPr/>
          <p:nvPr/>
        </p:nvGrpSpPr>
        <p:grpSpPr>
          <a:xfrm>
            <a:off x="8482988" y="1504433"/>
            <a:ext cx="2519968" cy="4503312"/>
            <a:chOff x="8482988" y="1504433"/>
            <a:chExt cx="2519968" cy="4503312"/>
          </a:xfrm>
        </p:grpSpPr>
        <p:grpSp>
          <p:nvGrpSpPr>
            <p:cNvPr id="38" name="Group 33">
              <a:extLst>
                <a:ext uri="{FF2B5EF4-FFF2-40B4-BE49-F238E27FC236}">
                  <a16:creationId xmlns:a16="http://schemas.microsoft.com/office/drawing/2014/main" id="{F924AF9D-55B3-4D80-A5A0-3B040392018E}"/>
                </a:ext>
              </a:extLst>
            </p:cNvPr>
            <p:cNvGrpSpPr/>
            <p:nvPr/>
          </p:nvGrpSpPr>
          <p:grpSpPr>
            <a:xfrm>
              <a:off x="8482988" y="1504433"/>
              <a:ext cx="2519968" cy="4503312"/>
              <a:chOff x="4543331" y="418722"/>
              <a:chExt cx="3105339" cy="6020555"/>
            </a:xfrm>
          </p:grpSpPr>
          <p:sp>
            <p:nvSpPr>
              <p:cNvPr id="40" name="Rectangle: Rounded Corners 3">
                <a:extLst>
                  <a:ext uri="{FF2B5EF4-FFF2-40B4-BE49-F238E27FC236}">
                    <a16:creationId xmlns:a16="http://schemas.microsoft.com/office/drawing/2014/main" id="{C0D63617-2E4F-4FBD-B84A-7FEC4BCDA45C}"/>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20">
                <a:extLst>
                  <a:ext uri="{FF2B5EF4-FFF2-40B4-BE49-F238E27FC236}">
                    <a16:creationId xmlns:a16="http://schemas.microsoft.com/office/drawing/2014/main" id="{6C2BD321-F93A-4DD4-9AFA-36264FEF7E2A}"/>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Top Corners Rounded 21">
                <a:extLst>
                  <a:ext uri="{FF2B5EF4-FFF2-40B4-BE49-F238E27FC236}">
                    <a16:creationId xmlns:a16="http://schemas.microsoft.com/office/drawing/2014/main" id="{A9B0D9BA-D33B-42E7-B95B-1CACD5B30AF6}"/>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Immagine 9">
              <a:extLst>
                <a:ext uri="{FF2B5EF4-FFF2-40B4-BE49-F238E27FC236}">
                  <a16:creationId xmlns:a16="http://schemas.microsoft.com/office/drawing/2014/main" id="{606BE9D0-DF1D-4E6E-A1E1-526B8EA68ED8}"/>
                </a:ext>
              </a:extLst>
            </p:cNvPr>
            <p:cNvPicPr preferRelativeResize="0">
              <a:picLocks/>
            </p:cNvPicPr>
            <p:nvPr/>
          </p:nvPicPr>
          <p:blipFill rotWithShape="1">
            <a:blip r:embed="rId6">
              <a:extLst>
                <a:ext uri="{28A0092B-C50C-407E-A947-70E740481C1C}">
                  <a14:useLocalDpi xmlns:a14="http://schemas.microsoft.com/office/drawing/2010/main" val="0"/>
                </a:ext>
              </a:extLst>
            </a:blip>
            <a:srcRect t="5093"/>
            <a:stretch/>
          </p:blipFill>
          <p:spPr>
            <a:xfrm>
              <a:off x="8703998" y="1632089"/>
              <a:ext cx="2077200" cy="4248000"/>
            </a:xfrm>
            <a:prstGeom prst="rect">
              <a:avLst/>
            </a:prstGeom>
          </p:spPr>
        </p:pic>
      </p:grpSp>
      <p:pic>
        <p:nvPicPr>
          <p:cNvPr id="14" name="Immagine 13">
            <a:extLst>
              <a:ext uri="{FF2B5EF4-FFF2-40B4-BE49-F238E27FC236}">
                <a16:creationId xmlns:a16="http://schemas.microsoft.com/office/drawing/2014/main" id="{452B259A-5784-41EE-94F1-B27200D3BDC4}"/>
              </a:ext>
            </a:extLst>
          </p:cNvPr>
          <p:cNvPicPr preferRelativeResize="0">
            <a:picLocks/>
          </p:cNvPicPr>
          <p:nvPr/>
        </p:nvPicPr>
        <p:blipFill rotWithShape="1">
          <a:blip r:embed="rId7">
            <a:extLst>
              <a:ext uri="{28A0092B-C50C-407E-A947-70E740481C1C}">
                <a14:useLocalDpi xmlns:a14="http://schemas.microsoft.com/office/drawing/2010/main" val="0"/>
              </a:ext>
            </a:extLst>
          </a:blip>
          <a:srcRect t="5566"/>
          <a:stretch/>
        </p:blipFill>
        <p:spPr>
          <a:xfrm>
            <a:off x="5057400" y="1632089"/>
            <a:ext cx="2077200" cy="4248000"/>
          </a:xfrm>
          <a:prstGeom prst="rect">
            <a:avLst/>
          </a:prstGeom>
        </p:spPr>
      </p:pic>
    </p:spTree>
    <p:extLst>
      <p:ext uri="{BB962C8B-B14F-4D97-AF65-F5344CB8AC3E}">
        <p14:creationId xmlns:p14="http://schemas.microsoft.com/office/powerpoint/2010/main" val="1749993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5516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Alarms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a:effectLst/>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3D986478-2F69-6D65-03C2-E4C490C670C9}"/>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9B8B205C-AF9A-1A64-6468-AACDB116D772}"/>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9741E504-2CEF-5636-095C-A4F198F2034A}"/>
              </a:ext>
            </a:extLst>
          </p:cNvPr>
          <p:cNvSpPr txBox="1"/>
          <p:nvPr/>
        </p:nvSpPr>
        <p:spPr>
          <a:xfrm>
            <a:off x="6453102" y="4147487"/>
            <a:ext cx="1916815" cy="1015663"/>
          </a:xfrm>
          <a:prstGeom prst="rect">
            <a:avLst/>
          </a:prstGeom>
          <a:noFill/>
        </p:spPr>
        <p:txBody>
          <a:bodyPr wrap="square" rtlCol="0">
            <a:spAutoFit/>
          </a:bodyPr>
          <a:lstStyle/>
          <a:p>
            <a:pPr lvl="0" algn="ctr">
              <a:defRPr/>
            </a:pPr>
            <a:r>
              <a:rPr lang="it-IT" sz="1200" b="1" dirty="0">
                <a:solidFill>
                  <a:schemeClr val="bg1"/>
                </a:solidFill>
              </a:rPr>
              <a:t>Questa caratteristica permette di avere delle notifiche che informano l’utente di qualsiasi evento da lui predefinito.</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E2A45F12-0DF7-AB9D-3B29-02D14D738E48}"/>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452199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B1C9BD03-F120-3640-7C6B-D63730BD1468}"/>
              </a:ext>
            </a:extLst>
          </p:cNvPr>
          <p:cNvSpPr txBox="1"/>
          <p:nvPr/>
        </p:nvSpPr>
        <p:spPr>
          <a:xfrm>
            <a:off x="5118809" y="624252"/>
            <a:ext cx="1954381"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Alarms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51332" y="-23647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82069396-2CF9-1789-805C-35ED26DBC876}"/>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DEA14F1C-DF44-3071-2D92-E62D2CFC06E1}"/>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4767CEA4-97B9-ED57-F945-BE7B3207E3A1}"/>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15274463-B76F-FD57-3C73-367CD4388381}"/>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Immagine 13">
            <a:extLst>
              <a:ext uri="{FF2B5EF4-FFF2-40B4-BE49-F238E27FC236}">
                <a16:creationId xmlns:a16="http://schemas.microsoft.com/office/drawing/2014/main" id="{5A0E964A-21C2-624F-6B8D-90B47A69839A}"/>
              </a:ext>
            </a:extLst>
          </p:cNvPr>
          <p:cNvPicPr preferRelativeResize="0">
            <a:picLocks/>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t="3129" b="5879"/>
          <a:stretch/>
        </p:blipFill>
        <p:spPr>
          <a:xfrm>
            <a:off x="1409481" y="1632089"/>
            <a:ext cx="2077200" cy="4248000"/>
          </a:xfrm>
          <a:prstGeom prst="rect">
            <a:avLst/>
          </a:prstGeom>
        </p:spPr>
      </p:pic>
      <p:pic>
        <p:nvPicPr>
          <p:cNvPr id="15" name="Immagine 14">
            <a:extLst>
              <a:ext uri="{FF2B5EF4-FFF2-40B4-BE49-F238E27FC236}">
                <a16:creationId xmlns:a16="http://schemas.microsoft.com/office/drawing/2014/main" id="{DA14FF4B-B846-4BEF-BE55-9AB5C9EB3FDA}"/>
              </a:ext>
            </a:extLst>
          </p:cNvPr>
          <p:cNvPicPr preferRelativeResize="0">
            <a:picLocks/>
          </p:cNvPicPr>
          <p:nvPr/>
        </p:nvPicPr>
        <p:blipFill rotWithShape="1">
          <a:blip r:embed="rId6"/>
          <a:srcRect l="5184" t="40298" r="4525" b="39566"/>
          <a:stretch/>
        </p:blipFill>
        <p:spPr>
          <a:xfrm>
            <a:off x="1510325" y="3367042"/>
            <a:ext cx="1875512" cy="940037"/>
          </a:xfrm>
          <a:prstGeom prst="roundRect">
            <a:avLst/>
          </a:prstGeom>
          <a:ln w="9525">
            <a:solidFill>
              <a:schemeClr val="bg1"/>
            </a:solidFill>
          </a:ln>
          <a:effectLst>
            <a:glow rad="228600">
              <a:schemeClr val="accent3">
                <a:satMod val="175000"/>
                <a:alpha val="40000"/>
              </a:schemeClr>
            </a:glow>
          </a:effectLst>
        </p:spPr>
      </p:pic>
      <p:sp>
        <p:nvSpPr>
          <p:cNvPr id="6" name="TextBox 24">
            <a:extLst>
              <a:ext uri="{FF2B5EF4-FFF2-40B4-BE49-F238E27FC236}">
                <a16:creationId xmlns:a16="http://schemas.microsoft.com/office/drawing/2014/main" id="{D0B700B2-E118-3709-9690-8CD32CA67FDC}"/>
              </a:ext>
            </a:extLst>
          </p:cNvPr>
          <p:cNvSpPr txBox="1"/>
          <p:nvPr/>
        </p:nvSpPr>
        <p:spPr>
          <a:xfrm>
            <a:off x="4715535" y="2266433"/>
            <a:ext cx="6350948" cy="1938992"/>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 funzione </a:t>
            </a:r>
            <a:r>
              <a:rPr lang="it-IT" sz="2000" i="1" dirty="0" err="1">
                <a:solidFill>
                  <a:schemeClr val="bg1"/>
                </a:solidFill>
                <a:latin typeface="Poppins Light" panose="00000400000000000000" pitchFamily="2" charset="0"/>
                <a:cs typeface="Poppins Light" panose="00000400000000000000" pitchFamily="2" charset="0"/>
              </a:rPr>
              <a:t>alarms</a:t>
            </a:r>
            <a:r>
              <a:rPr lang="it-IT" sz="2000" i="1" dirty="0">
                <a:solidFill>
                  <a:schemeClr val="bg1"/>
                </a:solidFill>
                <a:latin typeface="Poppins Light" panose="00000400000000000000" pitchFamily="2" charset="0"/>
                <a:cs typeface="Poppins Light" panose="00000400000000000000" pitchFamily="2" charset="0"/>
              </a:rPr>
              <a:t> </a:t>
            </a:r>
            <a:r>
              <a:rPr lang="it-IT" sz="2000" dirty="0">
                <a:solidFill>
                  <a:schemeClr val="bg1"/>
                </a:solidFill>
                <a:latin typeface="Poppins Light" panose="00000400000000000000" pitchFamily="2" charset="0"/>
                <a:cs typeface="Poppins Light" panose="00000400000000000000" pitchFamily="2" charset="0"/>
              </a:rPr>
              <a:t>consente di essere avvisati tramite apposite notifiche di eventi che potrebbero accadere.</a:t>
            </a:r>
          </a:p>
          <a:p>
            <a:pPr marL="342900" lvl="0" indent="-34290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Essi sono impostabili tramite la configurazione del dispositivo e non da applicazione.</a:t>
            </a:r>
          </a:p>
        </p:txBody>
      </p:sp>
    </p:spTree>
    <p:extLst>
      <p:ext uri="{BB962C8B-B14F-4D97-AF65-F5344CB8AC3E}">
        <p14:creationId xmlns:p14="http://schemas.microsoft.com/office/powerpoint/2010/main" val="1571086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4.58333E-6 4.44444E-6 L 4.58333E-6 0.03796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A5A5A5"/>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5516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noProof="0" dirty="0">
                <a:solidFill>
                  <a:prstClr val="white"/>
                </a:solidFill>
                <a:latin typeface="Poppins Light" panose="02000000000000000000" pitchFamily="2" charset="0"/>
                <a:cs typeface="Poppins Light" panose="02000000000000000000" pitchFamily="2" charset="0"/>
              </a:rPr>
              <a:t>Dashboards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0" name="TextBox 24">
            <a:extLst>
              <a:ext uri="{FF2B5EF4-FFF2-40B4-BE49-F238E27FC236}">
                <a16:creationId xmlns:a16="http://schemas.microsoft.com/office/drawing/2014/main" id="{B8C460C1-18B1-73F2-8CA2-D619171C029B}"/>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rgbClr val="A5A5A5"/>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1" name="TextBox 28">
            <a:extLst>
              <a:ext uri="{FF2B5EF4-FFF2-40B4-BE49-F238E27FC236}">
                <a16:creationId xmlns:a16="http://schemas.microsoft.com/office/drawing/2014/main" id="{F9F9A4DC-737D-C3F2-E867-D061BA652A78}"/>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2" name="TextBox 29">
            <a:extLst>
              <a:ext uri="{FF2B5EF4-FFF2-40B4-BE49-F238E27FC236}">
                <a16:creationId xmlns:a16="http://schemas.microsoft.com/office/drawing/2014/main" id="{58B6F91D-E633-7A4A-C539-A8A41D7FF9CF}"/>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13" name="TextBox 30">
            <a:extLst>
              <a:ext uri="{FF2B5EF4-FFF2-40B4-BE49-F238E27FC236}">
                <a16:creationId xmlns:a16="http://schemas.microsoft.com/office/drawing/2014/main" id="{38EBF238-6463-B911-D9F0-3D35BFA8162F}"/>
              </a:ext>
            </a:extLst>
          </p:cNvPr>
          <p:cNvSpPr txBox="1"/>
          <p:nvPr/>
        </p:nvSpPr>
        <p:spPr>
          <a:xfrm>
            <a:off x="9084118" y="4166537"/>
            <a:ext cx="1916815" cy="1200329"/>
          </a:xfrm>
          <a:prstGeom prst="rect">
            <a:avLst/>
          </a:prstGeom>
          <a:noFill/>
        </p:spPr>
        <p:txBody>
          <a:bodyPr wrap="square" rtlCol="0">
            <a:spAutoFit/>
          </a:bodyPr>
          <a:lstStyle/>
          <a:p>
            <a:pPr lvl="0" algn="ctr">
              <a:defRPr/>
            </a:pPr>
            <a:r>
              <a:rPr lang="it-IT" sz="1200" b="1" dirty="0">
                <a:solidFill>
                  <a:schemeClr val="bg1"/>
                </a:solidFill>
              </a:rPr>
              <a:t>Questo aspetto permette di organizzare i vari dati dell’applicazione in una comoda pagina grafica, rendendo la lettura più intuitiva.</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836899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0"/>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1"/>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2"/>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13"/>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F2739381-D88D-D505-CFCB-865829C97677}"/>
              </a:ext>
            </a:extLst>
          </p:cNvPr>
          <p:cNvSpPr txBox="1"/>
          <p:nvPr/>
        </p:nvSpPr>
        <p:spPr>
          <a:xfrm>
            <a:off x="4448753" y="507936"/>
            <a:ext cx="3294493"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Dashboards</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grpSp>
        <p:nvGrpSpPr>
          <p:cNvPr id="2" name="Group 33">
            <a:extLst>
              <a:ext uri="{FF2B5EF4-FFF2-40B4-BE49-F238E27FC236}">
                <a16:creationId xmlns:a16="http://schemas.microsoft.com/office/drawing/2014/main" id="{34EFF5C4-9EA4-D7BD-0E20-1A271DF4B9A7}"/>
              </a:ext>
            </a:extLst>
          </p:cNvPr>
          <p:cNvGrpSpPr/>
          <p:nvPr/>
        </p:nvGrpSpPr>
        <p:grpSpPr>
          <a:xfrm>
            <a:off x="1189044" y="1504433"/>
            <a:ext cx="2519968" cy="4503312"/>
            <a:chOff x="4543331" y="418722"/>
            <a:chExt cx="3105339" cy="6020555"/>
          </a:xfrm>
        </p:grpSpPr>
        <p:sp>
          <p:nvSpPr>
            <p:cNvPr id="3" name="Rectangle: Rounded Corners 3">
              <a:extLst>
                <a:ext uri="{FF2B5EF4-FFF2-40B4-BE49-F238E27FC236}">
                  <a16:creationId xmlns:a16="http://schemas.microsoft.com/office/drawing/2014/main" id="{33CF1B1F-C1DB-CB84-8D07-6CF15A1102B1}"/>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20">
              <a:extLst>
                <a:ext uri="{FF2B5EF4-FFF2-40B4-BE49-F238E27FC236}">
                  <a16:creationId xmlns:a16="http://schemas.microsoft.com/office/drawing/2014/main" id="{B4BFAB45-315A-12B8-9221-C3CA485D8B9D}"/>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Top Corners Rounded 21">
              <a:extLst>
                <a:ext uri="{FF2B5EF4-FFF2-40B4-BE49-F238E27FC236}">
                  <a16:creationId xmlns:a16="http://schemas.microsoft.com/office/drawing/2014/main" id="{149DAF62-65B0-0512-4B1D-6CCB0EC3A713}"/>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Immagine 13">
            <a:extLst>
              <a:ext uri="{FF2B5EF4-FFF2-40B4-BE49-F238E27FC236}">
                <a16:creationId xmlns:a16="http://schemas.microsoft.com/office/drawing/2014/main" id="{657271E0-AFB0-40C3-B580-36B066A9F0EC}"/>
              </a:ext>
            </a:extLst>
          </p:cNvPr>
          <p:cNvPicPr preferRelativeResize="0">
            <a:picLocks/>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t="3129" b="5879"/>
          <a:stretch/>
        </p:blipFill>
        <p:spPr>
          <a:xfrm>
            <a:off x="1409481" y="1632089"/>
            <a:ext cx="2077200" cy="4248000"/>
          </a:xfrm>
          <a:prstGeom prst="rect">
            <a:avLst/>
          </a:prstGeom>
        </p:spPr>
      </p:pic>
      <p:pic>
        <p:nvPicPr>
          <p:cNvPr id="15" name="Immagine 14">
            <a:extLst>
              <a:ext uri="{FF2B5EF4-FFF2-40B4-BE49-F238E27FC236}">
                <a16:creationId xmlns:a16="http://schemas.microsoft.com/office/drawing/2014/main" id="{8DBCC810-2614-4EA4-BF76-28863F831C2A}"/>
              </a:ext>
            </a:extLst>
          </p:cNvPr>
          <p:cNvPicPr preferRelativeResize="0">
            <a:picLocks/>
          </p:cNvPicPr>
          <p:nvPr/>
        </p:nvPicPr>
        <p:blipFill rotWithShape="1">
          <a:blip r:embed="rId6"/>
          <a:srcRect l="5184" t="59779" r="4525" b="9753"/>
          <a:stretch/>
        </p:blipFill>
        <p:spPr>
          <a:xfrm>
            <a:off x="1510325" y="4276436"/>
            <a:ext cx="1875512" cy="1422400"/>
          </a:xfrm>
          <a:prstGeom prst="roundRect">
            <a:avLst/>
          </a:prstGeom>
          <a:ln w="9525">
            <a:solidFill>
              <a:schemeClr val="bg1"/>
            </a:solidFill>
          </a:ln>
          <a:effectLst>
            <a:glow rad="228600">
              <a:schemeClr val="accent3">
                <a:satMod val="175000"/>
                <a:alpha val="40000"/>
              </a:schemeClr>
            </a:glow>
          </a:effectLst>
        </p:spPr>
      </p:pic>
      <p:sp>
        <p:nvSpPr>
          <p:cNvPr id="6" name="TextBox 24">
            <a:extLst>
              <a:ext uri="{FF2B5EF4-FFF2-40B4-BE49-F238E27FC236}">
                <a16:creationId xmlns:a16="http://schemas.microsoft.com/office/drawing/2014/main" id="{57A3C5B9-3933-1E15-8B28-8DE63626A1EB}"/>
              </a:ext>
            </a:extLst>
          </p:cNvPr>
          <p:cNvSpPr txBox="1"/>
          <p:nvPr/>
        </p:nvSpPr>
        <p:spPr>
          <a:xfrm>
            <a:off x="4715535" y="2266433"/>
            <a:ext cx="6066984" cy="3477875"/>
          </a:xfrm>
          <a:prstGeom prst="rect">
            <a:avLst/>
          </a:prstGeom>
          <a:noFill/>
        </p:spPr>
        <p:txBody>
          <a:bodyPr wrap="square" rtlCol="0">
            <a:spAutoFit/>
          </a:bodyPr>
          <a:lstStyle/>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Le </a:t>
            </a:r>
            <a:r>
              <a:rPr lang="it-IT" sz="2000" i="1" dirty="0">
                <a:solidFill>
                  <a:schemeClr val="bg1"/>
                </a:solidFill>
                <a:latin typeface="Poppins Light" panose="00000400000000000000" pitchFamily="2" charset="0"/>
                <a:cs typeface="Poppins Light" panose="00000400000000000000" pitchFamily="2" charset="0"/>
              </a:rPr>
              <a:t>dashboards </a:t>
            </a:r>
            <a:r>
              <a:rPr lang="it-IT" sz="2000" dirty="0">
                <a:solidFill>
                  <a:schemeClr val="bg1"/>
                </a:solidFill>
                <a:latin typeface="Poppins Light" panose="00000400000000000000" pitchFamily="2" charset="0"/>
                <a:cs typeface="Poppins Light" panose="00000400000000000000" pitchFamily="2" charset="0"/>
              </a:rPr>
              <a:t>sono delle pagine che permettono la visualizzazione grafica dei dati.</a:t>
            </a:r>
          </a:p>
          <a:p>
            <a:pPr marL="342900" lvl="0" indent="-34290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Consentono quindi una </a:t>
            </a:r>
            <a:r>
              <a:rPr lang="it-IT" sz="2000" b="1" u="sng" dirty="0">
                <a:solidFill>
                  <a:schemeClr val="bg1"/>
                </a:solidFill>
                <a:latin typeface="Poppins Light" panose="00000400000000000000" pitchFamily="2" charset="0"/>
                <a:cs typeface="Poppins Light" panose="00000400000000000000" pitchFamily="2" charset="0"/>
              </a:rPr>
              <a:t>struttura</a:t>
            </a:r>
            <a:r>
              <a:rPr lang="it-IT" sz="2000" dirty="0">
                <a:solidFill>
                  <a:schemeClr val="bg1"/>
                </a:solidFill>
                <a:latin typeface="Poppins Light" panose="00000400000000000000" pitchFamily="2" charset="0"/>
                <a:cs typeface="Poppins Light" panose="00000400000000000000" pitchFamily="2" charset="0"/>
              </a:rPr>
              <a:t> di visualizzazione degli elementi che punta all’efficienza e all’intuitività di comprensione, ottenendo una lettura scorrevole.</a:t>
            </a:r>
          </a:p>
          <a:p>
            <a:pPr marL="342900" lvl="0" indent="-342900" algn="just">
              <a:buFont typeface="Arial" panose="020B0604020202020204" pitchFamily="34" charset="0"/>
              <a:buChar char="•"/>
              <a:defRPr/>
            </a:pPr>
            <a:r>
              <a:rPr kumimoji="0" lang="it-IT" sz="200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Le dashboard sono programmabili dal sito di Corvina, l’applicazione consente la visione.</a:t>
            </a:r>
          </a:p>
        </p:txBody>
      </p:sp>
    </p:spTree>
    <p:extLst>
      <p:ext uri="{BB962C8B-B14F-4D97-AF65-F5344CB8AC3E}">
        <p14:creationId xmlns:p14="http://schemas.microsoft.com/office/powerpoint/2010/main" val="987597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500"/>
                                  </p:stCondLst>
                                  <p:childTnLst>
                                    <p:animMotion origin="layout" path="M 3.125E-6 -4.07407E-6 L 3.125E-6 0.03797 " pathEditMode="relative" rAng="0" ptsTypes="AA">
                                      <p:cBhvr>
                                        <p:cTn id="9" dur="750" spd="-100000" fill="hold"/>
                                        <p:tgtEl>
                                          <p:spTgt spid="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7421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prstClr val="white"/>
                </a:solidFill>
                <a:latin typeface="Poppins Light" panose="02000000000000000000" pitchFamily="2" charset="0"/>
                <a:cs typeface="Poppins Light" panose="02000000000000000000" pitchFamily="2" charset="0"/>
              </a:rPr>
              <a:t>Organizations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prstClr val="white"/>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4" name="TextBox 24">
            <a:extLst>
              <a:ext uri="{FF2B5EF4-FFF2-40B4-BE49-F238E27FC236}">
                <a16:creationId xmlns:a16="http://schemas.microsoft.com/office/drawing/2014/main" id="{62D580DE-9ADE-B70F-6947-2C435F63F7AC}"/>
              </a:ext>
            </a:extLst>
          </p:cNvPr>
          <p:cNvSpPr txBox="1"/>
          <p:nvPr/>
        </p:nvSpPr>
        <p:spPr>
          <a:xfrm>
            <a:off x="1191068" y="4433237"/>
            <a:ext cx="1916815" cy="1223412"/>
          </a:xfrm>
          <a:prstGeom prst="rect">
            <a:avLst/>
          </a:prstGeom>
          <a:noFill/>
        </p:spPr>
        <p:txBody>
          <a:bodyPr wrap="square" rtlCol="0">
            <a:spAutoFit/>
          </a:bodyPr>
          <a:lstStyle/>
          <a:p>
            <a:pPr lvl="0" algn="ctr">
              <a:defRPr/>
            </a:pPr>
            <a:r>
              <a:rPr lang="it-IT" sz="1050" dirty="0">
                <a:solidFill>
                  <a:schemeClr val="bg1"/>
                </a:solidFill>
              </a:rPr>
              <a:t>Questa funzionalità permette di visualizzare le varie organizzazioni a cui si appartiene. Accedendo ad esse è possibile visualizzare i dispositivi,  e quindi i dati, che vengono condivisi sul cloud</a:t>
            </a:r>
            <a:endParaRPr kumimoji="0" lang="en-US" sz="1050" b="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5" name="TextBox 28">
            <a:extLst>
              <a:ext uri="{FF2B5EF4-FFF2-40B4-BE49-F238E27FC236}">
                <a16:creationId xmlns:a16="http://schemas.microsoft.com/office/drawing/2014/main" id="{A24C5C67-CE70-4EE7-61C8-689EF7809E63}"/>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chemeClr val="bg1"/>
                </a:solidFill>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19" name="TextBox 29">
            <a:extLst>
              <a:ext uri="{FF2B5EF4-FFF2-40B4-BE49-F238E27FC236}">
                <a16:creationId xmlns:a16="http://schemas.microsoft.com/office/drawing/2014/main" id="{6CB76A82-3364-A8E6-57A3-783CCF19DE94}"/>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chemeClr val="bg1"/>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26" name="TextBox 30">
            <a:extLst>
              <a:ext uri="{FF2B5EF4-FFF2-40B4-BE49-F238E27FC236}">
                <a16:creationId xmlns:a16="http://schemas.microsoft.com/office/drawing/2014/main" id="{4CB92142-5351-568A-46F6-0CC00AA59BCB}"/>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chemeClr val="bg1"/>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1467668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14"/>
                                        </p:tgtEl>
                                        <p:attrNameLst>
                                          <p:attrName>ppt_x</p:attrName>
                                          <p:attrName>ppt_y</p:attrName>
                                        </p:attrNameLst>
                                      </p:cBhvr>
                                      <p:rCtr x="0" y="1898"/>
                                    </p:animMotion>
                                  </p:childTnLst>
                                </p:cTn>
                              </p:par>
                              <p:par>
                                <p:cTn id="10" presetID="10" presetClass="entr" presetSubtype="0" fill="hold" grpId="0" nodeType="withEffect">
                                  <p:stCondLst>
                                    <p:cond delay="90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42" presetClass="path" presetSubtype="0" decel="100000" fill="hold" grpId="1" nodeType="withEffect">
                                  <p:stCondLst>
                                    <p:cond delay="900"/>
                                  </p:stCondLst>
                                  <p:childTnLst>
                                    <p:animMotion origin="layout" path="M 2.70833E-6 -3.33333E-6 L 2.70833E-6 0.03797 " pathEditMode="relative" rAng="0" ptsTypes="AA">
                                      <p:cBhvr>
                                        <p:cTn id="14" dur="750" spd="-100000" fill="hold"/>
                                        <p:tgtEl>
                                          <p:spTgt spid="15"/>
                                        </p:tgtEl>
                                        <p:attrNameLst>
                                          <p:attrName>ppt_x</p:attrName>
                                          <p:attrName>ppt_y</p:attrName>
                                        </p:attrNameLst>
                                      </p:cBhvr>
                                      <p:rCtr x="0" y="1898"/>
                                    </p:animMotion>
                                  </p:childTnLst>
                                </p:cTn>
                              </p:par>
                              <p:par>
                                <p:cTn id="15" presetID="10" presetClass="entr" presetSubtype="0" fill="hold" grpId="0" nodeType="withEffect">
                                  <p:stCondLst>
                                    <p:cond delay="13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42" presetClass="path" presetSubtype="0" decel="100000" fill="hold" grpId="1" nodeType="withEffect">
                                  <p:stCondLst>
                                    <p:cond delay="1300"/>
                                  </p:stCondLst>
                                  <p:childTnLst>
                                    <p:animMotion origin="layout" path="M -2.5E-6 1.48148E-6 L -2.5E-6 0.03796 " pathEditMode="relative" rAng="0" ptsTypes="AA">
                                      <p:cBhvr>
                                        <p:cTn id="19" dur="750" spd="-100000" fill="hold"/>
                                        <p:tgtEl>
                                          <p:spTgt spid="19"/>
                                        </p:tgtEl>
                                        <p:attrNameLst>
                                          <p:attrName>ppt_x</p:attrName>
                                          <p:attrName>ppt_y</p:attrName>
                                        </p:attrNameLst>
                                      </p:cBhvr>
                                      <p:rCtr x="0" y="1898"/>
                                    </p:animMotion>
                                  </p:childTnLst>
                                </p:cTn>
                              </p:par>
                              <p:par>
                                <p:cTn id="20" presetID="10" presetClass="entr" presetSubtype="0" fill="hold" grpId="0" nodeType="withEffect">
                                  <p:stCondLst>
                                    <p:cond delay="170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42" presetClass="path" presetSubtype="0" decel="100000" fill="hold" grpId="1" nodeType="withEffect">
                                  <p:stCondLst>
                                    <p:cond delay="1700"/>
                                  </p:stCondLst>
                                  <p:childTnLst>
                                    <p:animMotion origin="layout" path="M 2.08333E-6 1.48148E-6 L 2.08333E-6 0.03796 " pathEditMode="relative" rAng="0" ptsTypes="AA">
                                      <p:cBhvr>
                                        <p:cTn id="24" dur="750" spd="-100000" fill="hold"/>
                                        <p:tgtEl>
                                          <p:spTgt spid="26"/>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5" grpId="0"/>
      <p:bldP spid="15" grpId="1"/>
      <p:bldP spid="19" grpId="0"/>
      <p:bldP spid="19" grpId="1"/>
      <p:bldP spid="26" grpId="0"/>
      <p:bldP spid="26"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99" name="Group 98">
            <a:extLst>
              <a:ext uri="{FF2B5EF4-FFF2-40B4-BE49-F238E27FC236}">
                <a16:creationId xmlns:a16="http://schemas.microsoft.com/office/drawing/2014/main" id="{307034E3-CBAC-B5B4-40F1-21310784FA09}"/>
              </a:ext>
            </a:extLst>
          </p:cNvPr>
          <p:cNvGrpSpPr/>
          <p:nvPr/>
        </p:nvGrpSpPr>
        <p:grpSpPr>
          <a:xfrm>
            <a:off x="4543331" y="418723"/>
            <a:ext cx="3105339" cy="6020555"/>
            <a:chOff x="4660705" y="7340423"/>
            <a:chExt cx="3105339" cy="6020555"/>
          </a:xfrm>
        </p:grpSpPr>
        <p:sp>
          <p:nvSpPr>
            <p:cNvPr id="100" name="Oval 99">
              <a:extLst>
                <a:ext uri="{FF2B5EF4-FFF2-40B4-BE49-F238E27FC236}">
                  <a16:creationId xmlns:a16="http://schemas.microsoft.com/office/drawing/2014/main" id="{435B6DA1-3544-C18C-D974-10EAACB6237C}"/>
                </a:ext>
              </a:extLst>
            </p:cNvPr>
            <p:cNvSpPr/>
            <p:nvPr/>
          </p:nvSpPr>
          <p:spPr>
            <a:xfrm>
              <a:off x="5751289" y="9522856"/>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Group 100">
              <a:extLst>
                <a:ext uri="{FF2B5EF4-FFF2-40B4-BE49-F238E27FC236}">
                  <a16:creationId xmlns:a16="http://schemas.microsoft.com/office/drawing/2014/main" id="{6268D676-6AD6-6C60-D7D3-69F4BEAAA80C}"/>
                </a:ext>
              </a:extLst>
            </p:cNvPr>
            <p:cNvGrpSpPr/>
            <p:nvPr/>
          </p:nvGrpSpPr>
          <p:grpSpPr>
            <a:xfrm>
              <a:off x="4660705" y="7340423"/>
              <a:ext cx="3105339" cy="6020555"/>
              <a:chOff x="4543331" y="418722"/>
              <a:chExt cx="3105339" cy="6020555"/>
            </a:xfrm>
          </p:grpSpPr>
          <p:sp>
            <p:nvSpPr>
              <p:cNvPr id="142" name="Rectangle: Rounded Corners 141">
                <a:extLst>
                  <a:ext uri="{FF2B5EF4-FFF2-40B4-BE49-F238E27FC236}">
                    <a16:creationId xmlns:a16="http://schemas.microsoft.com/office/drawing/2014/main" id="{2132556B-1414-3959-7A82-EF1E2690FCD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Rounded Corners 142">
                <a:extLst>
                  <a:ext uri="{FF2B5EF4-FFF2-40B4-BE49-F238E27FC236}">
                    <a16:creationId xmlns:a16="http://schemas.microsoft.com/office/drawing/2014/main" id="{1029DE2C-B400-1FA8-C346-2E3FD8A2B035}"/>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Top Corners Rounded 143">
                <a:extLst>
                  <a:ext uri="{FF2B5EF4-FFF2-40B4-BE49-F238E27FC236}">
                    <a16:creationId xmlns:a16="http://schemas.microsoft.com/office/drawing/2014/main" id="{D4874DA0-2035-FE28-441B-509DC4DACE29}"/>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2" name="Rectangle: Rounded Corners 101">
              <a:extLst>
                <a:ext uri="{FF2B5EF4-FFF2-40B4-BE49-F238E27FC236}">
                  <a16:creationId xmlns:a16="http://schemas.microsoft.com/office/drawing/2014/main" id="{FE08987C-55AF-7957-2940-1AC77CD689F4}"/>
                </a:ext>
              </a:extLst>
            </p:cNvPr>
            <p:cNvSpPr/>
            <p:nvPr/>
          </p:nvSpPr>
          <p:spPr>
            <a:xfrm>
              <a:off x="4807069" y="11955428"/>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44879664-CAF1-A2BE-C5B0-453344DCAE52}"/>
                </a:ext>
              </a:extLst>
            </p:cNvPr>
            <p:cNvGrpSpPr/>
            <p:nvPr/>
          </p:nvGrpSpPr>
          <p:grpSpPr>
            <a:xfrm>
              <a:off x="5816299" y="12099755"/>
              <a:ext cx="798604" cy="798604"/>
              <a:chOff x="5698925" y="5178054"/>
              <a:chExt cx="798604" cy="798604"/>
            </a:xfrm>
          </p:grpSpPr>
          <p:sp>
            <p:nvSpPr>
              <p:cNvPr id="140" name="Rectangle: Rounded Corners 139">
                <a:extLst>
                  <a:ext uri="{FF2B5EF4-FFF2-40B4-BE49-F238E27FC236}">
                    <a16:creationId xmlns:a16="http://schemas.microsoft.com/office/drawing/2014/main" id="{C9E194FF-E4DD-0058-F4F4-81F3B0E5AAA5}"/>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1" name="Graphic 140" descr="Envelope with solid fill">
                <a:extLst>
                  <a:ext uri="{FF2B5EF4-FFF2-40B4-BE49-F238E27FC236}">
                    <a16:creationId xmlns:a16="http://schemas.microsoft.com/office/drawing/2014/main" id="{70533AE5-2F64-CA56-C6FC-A149B2EDF27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93883" y="5277820"/>
                <a:ext cx="605018" cy="605018"/>
              </a:xfrm>
              <a:prstGeom prst="rect">
                <a:avLst/>
              </a:prstGeom>
            </p:spPr>
          </p:pic>
        </p:grpSp>
        <p:grpSp>
          <p:nvGrpSpPr>
            <p:cNvPr id="104" name="Group 103">
              <a:extLst>
                <a:ext uri="{FF2B5EF4-FFF2-40B4-BE49-F238E27FC236}">
                  <a16:creationId xmlns:a16="http://schemas.microsoft.com/office/drawing/2014/main" id="{DF46E9A2-E402-CD50-7637-2EFB2BDDD49C}"/>
                </a:ext>
              </a:extLst>
            </p:cNvPr>
            <p:cNvGrpSpPr/>
            <p:nvPr/>
          </p:nvGrpSpPr>
          <p:grpSpPr>
            <a:xfrm>
              <a:off x="4971466" y="12099755"/>
              <a:ext cx="798604" cy="798604"/>
              <a:chOff x="4854092" y="5178054"/>
              <a:chExt cx="798604" cy="798604"/>
            </a:xfrm>
          </p:grpSpPr>
          <p:sp>
            <p:nvSpPr>
              <p:cNvPr id="138" name="Rectangle: Rounded Corners 137">
                <a:extLst>
                  <a:ext uri="{FF2B5EF4-FFF2-40B4-BE49-F238E27FC236}">
                    <a16:creationId xmlns:a16="http://schemas.microsoft.com/office/drawing/2014/main" id="{FD7CC35A-4CD2-A41C-C8C3-53093498E133}"/>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9" name="Graphic 138" descr="Chat with solid fill">
                <a:extLst>
                  <a:ext uri="{FF2B5EF4-FFF2-40B4-BE49-F238E27FC236}">
                    <a16:creationId xmlns:a16="http://schemas.microsoft.com/office/drawing/2014/main" id="{15747A66-7DE4-7CE2-07A7-C786B8AEF9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85339" y="5252648"/>
                <a:ext cx="714958" cy="714958"/>
              </a:xfrm>
              <a:prstGeom prst="rect">
                <a:avLst/>
              </a:prstGeom>
            </p:spPr>
          </p:pic>
        </p:grpSp>
        <p:grpSp>
          <p:nvGrpSpPr>
            <p:cNvPr id="105" name="Group 104">
              <a:extLst>
                <a:ext uri="{FF2B5EF4-FFF2-40B4-BE49-F238E27FC236}">
                  <a16:creationId xmlns:a16="http://schemas.microsoft.com/office/drawing/2014/main" id="{C5B84059-4564-E01A-85CE-A99BF6EC39C6}"/>
                </a:ext>
              </a:extLst>
            </p:cNvPr>
            <p:cNvGrpSpPr/>
            <p:nvPr/>
          </p:nvGrpSpPr>
          <p:grpSpPr>
            <a:xfrm>
              <a:off x="6661130" y="12099755"/>
              <a:ext cx="798604" cy="798604"/>
              <a:chOff x="6543756" y="5178054"/>
              <a:chExt cx="798604" cy="798604"/>
            </a:xfrm>
          </p:grpSpPr>
          <p:sp>
            <p:nvSpPr>
              <p:cNvPr id="136" name="Rectangle: Rounded Corners 135">
                <a:extLst>
                  <a:ext uri="{FF2B5EF4-FFF2-40B4-BE49-F238E27FC236}">
                    <a16:creationId xmlns:a16="http://schemas.microsoft.com/office/drawing/2014/main" id="{29EBF9F2-8249-B7BA-5DE6-73E8E327471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7" name="Graphic 136" descr="Camera with solid fill">
                <a:extLst>
                  <a:ext uri="{FF2B5EF4-FFF2-40B4-BE49-F238E27FC236}">
                    <a16:creationId xmlns:a16="http://schemas.microsoft.com/office/drawing/2014/main" id="{A8A759D3-BE05-E87D-EFFE-C565CB82992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614186" y="5258148"/>
                <a:ext cx="642796" cy="642796"/>
              </a:xfrm>
              <a:prstGeom prst="rect">
                <a:avLst/>
              </a:prstGeom>
            </p:spPr>
          </p:pic>
        </p:grpSp>
        <p:grpSp>
          <p:nvGrpSpPr>
            <p:cNvPr id="106" name="Group 105">
              <a:extLst>
                <a:ext uri="{FF2B5EF4-FFF2-40B4-BE49-F238E27FC236}">
                  <a16:creationId xmlns:a16="http://schemas.microsoft.com/office/drawing/2014/main" id="{7DEA1355-2FD2-A150-5E7E-D02CA24B2027}"/>
                </a:ext>
              </a:extLst>
            </p:cNvPr>
            <p:cNvGrpSpPr/>
            <p:nvPr/>
          </p:nvGrpSpPr>
          <p:grpSpPr>
            <a:xfrm>
              <a:off x="4971466" y="7784937"/>
              <a:ext cx="2488268" cy="1621984"/>
              <a:chOff x="4854092" y="863236"/>
              <a:chExt cx="2488268" cy="1621984"/>
            </a:xfrm>
          </p:grpSpPr>
          <p:sp>
            <p:nvSpPr>
              <p:cNvPr id="128" name="Rectangle: Rounded Corners 127">
                <a:extLst>
                  <a:ext uri="{FF2B5EF4-FFF2-40B4-BE49-F238E27FC236}">
                    <a16:creationId xmlns:a16="http://schemas.microsoft.com/office/drawing/2014/main" id="{A433AC89-DD32-5591-2868-ADCD538A0E38}"/>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1E71EB57-8BDF-39D1-88F9-0A8DB6B4AAAB}"/>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130" name="TextBox 129">
                <a:extLst>
                  <a:ext uri="{FF2B5EF4-FFF2-40B4-BE49-F238E27FC236}">
                    <a16:creationId xmlns:a16="http://schemas.microsoft.com/office/drawing/2014/main" id="{E20A499E-574C-6827-D513-AA72005F88D9}"/>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131" name="TextBox 130">
                <a:extLst>
                  <a:ext uri="{FF2B5EF4-FFF2-40B4-BE49-F238E27FC236}">
                    <a16:creationId xmlns:a16="http://schemas.microsoft.com/office/drawing/2014/main" id="{DFA02EAB-B622-7321-1FA2-7A87B28917AB}"/>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132" name="Graphic 131" descr="Dim (Smaller Sun) with solid fill">
                <a:extLst>
                  <a:ext uri="{FF2B5EF4-FFF2-40B4-BE49-F238E27FC236}">
                    <a16:creationId xmlns:a16="http://schemas.microsoft.com/office/drawing/2014/main" id="{766CF851-AAB9-1C53-7A4E-370DE9A059B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315590" y="863236"/>
                <a:ext cx="963322" cy="963322"/>
              </a:xfrm>
              <a:prstGeom prst="rect">
                <a:avLst/>
              </a:prstGeom>
            </p:spPr>
          </p:pic>
          <p:sp>
            <p:nvSpPr>
              <p:cNvPr id="133" name="TextBox 132">
                <a:extLst>
                  <a:ext uri="{FF2B5EF4-FFF2-40B4-BE49-F238E27FC236}">
                    <a16:creationId xmlns:a16="http://schemas.microsoft.com/office/drawing/2014/main" id="{14C8C01E-C287-FC23-802A-41A2D876B943}"/>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134" name="TextBox 133">
                <a:extLst>
                  <a:ext uri="{FF2B5EF4-FFF2-40B4-BE49-F238E27FC236}">
                    <a16:creationId xmlns:a16="http://schemas.microsoft.com/office/drawing/2014/main" id="{591CB949-39F8-77BE-47C7-DA4834A198D5}"/>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135" name="Straight Connector 134">
                <a:extLst>
                  <a:ext uri="{FF2B5EF4-FFF2-40B4-BE49-F238E27FC236}">
                    <a16:creationId xmlns:a16="http://schemas.microsoft.com/office/drawing/2014/main" id="{B70F4D2B-4106-7BF0-1867-8250849AF9A4}"/>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7" name="TextBox 106">
              <a:extLst>
                <a:ext uri="{FF2B5EF4-FFF2-40B4-BE49-F238E27FC236}">
                  <a16:creationId xmlns:a16="http://schemas.microsoft.com/office/drawing/2014/main" id="{6A9A622D-2268-AE2E-AB4C-D62F22BF207A}"/>
                </a:ext>
              </a:extLst>
            </p:cNvPr>
            <p:cNvSpPr txBox="1"/>
            <p:nvPr/>
          </p:nvSpPr>
          <p:spPr>
            <a:xfrm>
              <a:off x="4971466" y="103881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109" name="TextBox 108">
              <a:extLst>
                <a:ext uri="{FF2B5EF4-FFF2-40B4-BE49-F238E27FC236}">
                  <a16:creationId xmlns:a16="http://schemas.microsoft.com/office/drawing/2014/main" id="{9CCC8FF5-3456-A262-7105-BB35A4332D26}"/>
                </a:ext>
              </a:extLst>
            </p:cNvPr>
            <p:cNvSpPr txBox="1"/>
            <p:nvPr/>
          </p:nvSpPr>
          <p:spPr>
            <a:xfrm>
              <a:off x="6655881" y="103881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110" name="TextBox 109">
              <a:extLst>
                <a:ext uri="{FF2B5EF4-FFF2-40B4-BE49-F238E27FC236}">
                  <a16:creationId xmlns:a16="http://schemas.microsoft.com/office/drawing/2014/main" id="{D0465B2D-C4FE-A6C7-44DD-F2CFA069D25A}"/>
                </a:ext>
              </a:extLst>
            </p:cNvPr>
            <p:cNvSpPr txBox="1"/>
            <p:nvPr/>
          </p:nvSpPr>
          <p:spPr>
            <a:xfrm>
              <a:off x="4920787" y="11513130"/>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111" name="TextBox 110">
              <a:extLst>
                <a:ext uri="{FF2B5EF4-FFF2-40B4-BE49-F238E27FC236}">
                  <a16:creationId xmlns:a16="http://schemas.microsoft.com/office/drawing/2014/main" id="{073F0925-D3EF-F2F5-7077-98541AFDB0E6}"/>
                </a:ext>
              </a:extLst>
            </p:cNvPr>
            <p:cNvSpPr txBox="1"/>
            <p:nvPr/>
          </p:nvSpPr>
          <p:spPr>
            <a:xfrm>
              <a:off x="5804225" y="11513130"/>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112" name="TextBox 111">
              <a:extLst>
                <a:ext uri="{FF2B5EF4-FFF2-40B4-BE49-F238E27FC236}">
                  <a16:creationId xmlns:a16="http://schemas.microsoft.com/office/drawing/2014/main" id="{6B1A0D0F-F4D8-F38D-96B2-BA6CB83214D2}"/>
                </a:ext>
              </a:extLst>
            </p:cNvPr>
            <p:cNvSpPr txBox="1"/>
            <p:nvPr/>
          </p:nvSpPr>
          <p:spPr>
            <a:xfrm>
              <a:off x="6655881" y="11513130"/>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113" name="Group 112">
              <a:extLst>
                <a:ext uri="{FF2B5EF4-FFF2-40B4-BE49-F238E27FC236}">
                  <a16:creationId xmlns:a16="http://schemas.microsoft.com/office/drawing/2014/main" id="{29E1D858-9900-3BB6-A1E7-E1BD918E156E}"/>
                </a:ext>
              </a:extLst>
            </p:cNvPr>
            <p:cNvGrpSpPr/>
            <p:nvPr/>
          </p:nvGrpSpPr>
          <p:grpSpPr>
            <a:xfrm>
              <a:off x="4971466" y="9592833"/>
              <a:ext cx="798604" cy="798604"/>
              <a:chOff x="4854092" y="2671132"/>
              <a:chExt cx="798604" cy="798604"/>
            </a:xfrm>
          </p:grpSpPr>
          <p:sp>
            <p:nvSpPr>
              <p:cNvPr id="126" name="Rectangle: Rounded Corners 125">
                <a:extLst>
                  <a:ext uri="{FF2B5EF4-FFF2-40B4-BE49-F238E27FC236}">
                    <a16:creationId xmlns:a16="http://schemas.microsoft.com/office/drawing/2014/main" id="{9CD73C0B-1F75-DF4F-69C0-DAFA0949A50F}"/>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7" name="Graphic 126" descr="Books with solid fill">
                <a:extLst>
                  <a:ext uri="{FF2B5EF4-FFF2-40B4-BE49-F238E27FC236}">
                    <a16:creationId xmlns:a16="http://schemas.microsoft.com/office/drawing/2014/main" id="{D8AEE7B5-2204-2C18-A6DA-4CA103676C9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945518" y="2785952"/>
                <a:ext cx="594600" cy="594600"/>
              </a:xfrm>
              <a:prstGeom prst="rect">
                <a:avLst/>
              </a:prstGeom>
            </p:spPr>
          </p:pic>
        </p:grpSp>
        <p:grpSp>
          <p:nvGrpSpPr>
            <p:cNvPr id="114" name="Group 113">
              <a:extLst>
                <a:ext uri="{FF2B5EF4-FFF2-40B4-BE49-F238E27FC236}">
                  <a16:creationId xmlns:a16="http://schemas.microsoft.com/office/drawing/2014/main" id="{5D611A7F-B042-C100-1FF8-85C15815A37D}"/>
                </a:ext>
              </a:extLst>
            </p:cNvPr>
            <p:cNvGrpSpPr/>
            <p:nvPr/>
          </p:nvGrpSpPr>
          <p:grpSpPr>
            <a:xfrm>
              <a:off x="4971466" y="10704649"/>
              <a:ext cx="798604" cy="798604"/>
              <a:chOff x="4854092" y="3782948"/>
              <a:chExt cx="798604" cy="798604"/>
            </a:xfrm>
          </p:grpSpPr>
          <p:sp>
            <p:nvSpPr>
              <p:cNvPr id="124" name="Rectangle: Rounded Corners 123">
                <a:extLst>
                  <a:ext uri="{FF2B5EF4-FFF2-40B4-BE49-F238E27FC236}">
                    <a16:creationId xmlns:a16="http://schemas.microsoft.com/office/drawing/2014/main" id="{F5159C2D-99C6-6EFC-9879-E57152B2ECA6}"/>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 name="Graphic 124" descr="Earth globe: Americas with solid fill">
                <a:extLst>
                  <a:ext uri="{FF2B5EF4-FFF2-40B4-BE49-F238E27FC236}">
                    <a16:creationId xmlns:a16="http://schemas.microsoft.com/office/drawing/2014/main" id="{9B5ECB8F-AD20-25AA-878A-42B8C9E9FF6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903445" y="3837079"/>
                <a:ext cx="686336" cy="686336"/>
              </a:xfrm>
              <a:prstGeom prst="rect">
                <a:avLst/>
              </a:prstGeom>
            </p:spPr>
          </p:pic>
        </p:grpSp>
        <p:grpSp>
          <p:nvGrpSpPr>
            <p:cNvPr id="115" name="Group 114">
              <a:extLst>
                <a:ext uri="{FF2B5EF4-FFF2-40B4-BE49-F238E27FC236}">
                  <a16:creationId xmlns:a16="http://schemas.microsoft.com/office/drawing/2014/main" id="{B6C33AA0-83CA-63CA-3080-0368D7BC1271}"/>
                </a:ext>
              </a:extLst>
            </p:cNvPr>
            <p:cNvGrpSpPr/>
            <p:nvPr/>
          </p:nvGrpSpPr>
          <p:grpSpPr>
            <a:xfrm>
              <a:off x="5816299" y="10704649"/>
              <a:ext cx="798604" cy="798604"/>
              <a:chOff x="5698925" y="3782948"/>
              <a:chExt cx="798604" cy="798604"/>
            </a:xfrm>
          </p:grpSpPr>
          <p:sp>
            <p:nvSpPr>
              <p:cNvPr id="122" name="Rectangle: Rounded Corners 121">
                <a:extLst>
                  <a:ext uri="{FF2B5EF4-FFF2-40B4-BE49-F238E27FC236}">
                    <a16:creationId xmlns:a16="http://schemas.microsoft.com/office/drawing/2014/main" id="{3C97EE75-8A71-2A24-068A-AA23F946602A}"/>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3" name="Graphic 122" descr="Palette with solid fill">
                <a:extLst>
                  <a:ext uri="{FF2B5EF4-FFF2-40B4-BE49-F238E27FC236}">
                    <a16:creationId xmlns:a16="http://schemas.microsoft.com/office/drawing/2014/main" id="{D232A497-7D79-B34E-2470-6B91F4D57C2D}"/>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712592" y="3815187"/>
                <a:ext cx="740837" cy="740837"/>
              </a:xfrm>
              <a:prstGeom prst="rect">
                <a:avLst/>
              </a:prstGeom>
            </p:spPr>
          </p:pic>
        </p:grpSp>
        <p:grpSp>
          <p:nvGrpSpPr>
            <p:cNvPr id="116" name="Group 115">
              <a:extLst>
                <a:ext uri="{FF2B5EF4-FFF2-40B4-BE49-F238E27FC236}">
                  <a16:creationId xmlns:a16="http://schemas.microsoft.com/office/drawing/2014/main" id="{FE427B78-45DE-E9CA-48C2-9C9B3CAF3B15}"/>
                </a:ext>
              </a:extLst>
            </p:cNvPr>
            <p:cNvGrpSpPr/>
            <p:nvPr/>
          </p:nvGrpSpPr>
          <p:grpSpPr>
            <a:xfrm>
              <a:off x="6661130" y="10704649"/>
              <a:ext cx="798604" cy="798604"/>
              <a:chOff x="6543756" y="3782948"/>
              <a:chExt cx="798604" cy="798604"/>
            </a:xfrm>
          </p:grpSpPr>
          <p:sp>
            <p:nvSpPr>
              <p:cNvPr id="120" name="Rectangle: Rounded Corners 119">
                <a:extLst>
                  <a:ext uri="{FF2B5EF4-FFF2-40B4-BE49-F238E27FC236}">
                    <a16:creationId xmlns:a16="http://schemas.microsoft.com/office/drawing/2014/main" id="{E1BB0CD4-79AB-6962-C6E8-927E9FE31155}"/>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1" name="Graphic 120" descr="Leaf with solid fill">
                <a:extLst>
                  <a:ext uri="{FF2B5EF4-FFF2-40B4-BE49-F238E27FC236}">
                    <a16:creationId xmlns:a16="http://schemas.microsoft.com/office/drawing/2014/main" id="{F77FFD7A-E08D-C8BA-4115-C9E6D84FEB5A}"/>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633385" y="3872577"/>
                <a:ext cx="619346" cy="619346"/>
              </a:xfrm>
              <a:prstGeom prst="rect">
                <a:avLst/>
              </a:prstGeom>
            </p:spPr>
          </p:pic>
        </p:grpSp>
        <p:grpSp>
          <p:nvGrpSpPr>
            <p:cNvPr id="117" name="Group 116">
              <a:extLst>
                <a:ext uri="{FF2B5EF4-FFF2-40B4-BE49-F238E27FC236}">
                  <a16:creationId xmlns:a16="http://schemas.microsoft.com/office/drawing/2014/main" id="{A5BFB258-5380-C2D1-9DF7-16155301B744}"/>
                </a:ext>
              </a:extLst>
            </p:cNvPr>
            <p:cNvGrpSpPr/>
            <p:nvPr/>
          </p:nvGrpSpPr>
          <p:grpSpPr>
            <a:xfrm>
              <a:off x="6661130" y="9592833"/>
              <a:ext cx="798604" cy="798604"/>
              <a:chOff x="6543756" y="2671132"/>
              <a:chExt cx="798604" cy="798604"/>
            </a:xfrm>
          </p:grpSpPr>
          <p:sp>
            <p:nvSpPr>
              <p:cNvPr id="118" name="Rectangle: Rounded Corners 117">
                <a:extLst>
                  <a:ext uri="{FF2B5EF4-FFF2-40B4-BE49-F238E27FC236}">
                    <a16:creationId xmlns:a16="http://schemas.microsoft.com/office/drawing/2014/main" id="{7C616B81-F59D-9E86-0CA3-EFB40ADE5263}"/>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9" name="Graphic 118" descr="Calculator with solid fill">
                <a:extLst>
                  <a:ext uri="{FF2B5EF4-FFF2-40B4-BE49-F238E27FC236}">
                    <a16:creationId xmlns:a16="http://schemas.microsoft.com/office/drawing/2014/main" id="{B856567E-F187-C924-33C1-5E815EC66E63}"/>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607220" y="2746032"/>
                <a:ext cx="653570" cy="653570"/>
              </a:xfrm>
              <a:prstGeom prst="rect">
                <a:avLst/>
              </a:prstGeom>
            </p:spPr>
          </p:pic>
        </p:grpSp>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2671132"/>
            <a:ext cx="798604" cy="798604"/>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1">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45" name="TextBox 144">
            <a:extLst>
              <a:ext uri="{FF2B5EF4-FFF2-40B4-BE49-F238E27FC236}">
                <a16:creationId xmlns:a16="http://schemas.microsoft.com/office/drawing/2014/main" id="{5853770A-9ABE-DCEB-E720-02536BD24ABE}"/>
              </a:ext>
            </a:extLst>
          </p:cNvPr>
          <p:cNvSpPr txBox="1"/>
          <p:nvPr/>
        </p:nvSpPr>
        <p:spPr>
          <a:xfrm>
            <a:off x="5686851" y="3466463"/>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Tree>
    <p:extLst>
      <p:ext uri="{BB962C8B-B14F-4D97-AF65-F5344CB8AC3E}">
        <p14:creationId xmlns:p14="http://schemas.microsoft.com/office/powerpoint/2010/main" val="2955818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6" name="Oval 85">
            <a:extLst>
              <a:ext uri="{FF2B5EF4-FFF2-40B4-BE49-F238E27FC236}">
                <a16:creationId xmlns:a16="http://schemas.microsoft.com/office/drawing/2014/main" id="{78D83E90-C81B-3639-E855-6BA237B1E72F}"/>
              </a:ext>
            </a:extLst>
          </p:cNvPr>
          <p:cNvSpPr/>
          <p:nvPr/>
        </p:nvSpPr>
        <p:spPr>
          <a:xfrm>
            <a:off x="5633915" y="2601155"/>
            <a:ext cx="924172" cy="924172"/>
          </a:xfrm>
          <a:prstGeom prst="ellipse">
            <a:avLst/>
          </a:prstGeom>
          <a:solidFill>
            <a:srgbClr val="51DE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grpSp>
        <p:nvGrpSpPr>
          <p:cNvPr id="76" name="Group 75">
            <a:extLst>
              <a:ext uri="{FF2B5EF4-FFF2-40B4-BE49-F238E27FC236}">
                <a16:creationId xmlns:a16="http://schemas.microsoft.com/office/drawing/2014/main" id="{983DAC07-42F8-3726-E6BA-B114F25DE232}"/>
              </a:ext>
            </a:extLst>
          </p:cNvPr>
          <p:cNvGrpSpPr/>
          <p:nvPr/>
        </p:nvGrpSpPr>
        <p:grpSpPr>
          <a:xfrm>
            <a:off x="5698925" y="2671132"/>
            <a:ext cx="798604" cy="798604"/>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5A5A5"/>
                </a:solidFill>
              </a:endParaRPr>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Tree>
    <p:extLst>
      <p:ext uri="{BB962C8B-B14F-4D97-AF65-F5344CB8AC3E}">
        <p14:creationId xmlns:p14="http://schemas.microsoft.com/office/powerpoint/2010/main" val="33649709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F2739381-D88D-D505-CFCB-865829C97677}"/>
              </a:ext>
            </a:extLst>
          </p:cNvPr>
          <p:cNvSpPr txBox="1"/>
          <p:nvPr/>
        </p:nvSpPr>
        <p:spPr>
          <a:xfrm>
            <a:off x="4302882" y="507936"/>
            <a:ext cx="3586239"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noProof="0" dirty="0">
                <a:solidFill>
                  <a:prstClr val="white"/>
                </a:solidFill>
                <a:latin typeface="Poppins Light" panose="02000000000000000000" pitchFamily="2" charset="0"/>
                <a:cs typeface="Poppins Light" panose="02000000000000000000" pitchFamily="2" charset="0"/>
              </a:rPr>
              <a:t>Si </a:t>
            </a:r>
            <a:r>
              <a:rPr lang="en-US" sz="4000" noProof="0" dirty="0" err="1">
                <a:solidFill>
                  <a:prstClr val="white"/>
                </a:solidFill>
                <a:latin typeface="Poppins Light" panose="02000000000000000000" pitchFamily="2" charset="0"/>
                <a:cs typeface="Poppins Light" panose="02000000000000000000" pitchFamily="2" charset="0"/>
              </a:rPr>
              <a:t>ringraziano</a:t>
            </a:r>
            <a:endParaRPr kumimoji="0" lang="en-US" sz="4000" b="0"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
        <p:nvSpPr>
          <p:cNvPr id="11" name="CasellaDiTesto 10">
            <a:extLst>
              <a:ext uri="{FF2B5EF4-FFF2-40B4-BE49-F238E27FC236}">
                <a16:creationId xmlns:a16="http://schemas.microsoft.com/office/drawing/2014/main" id="{D558D911-535B-09B4-6F1B-30AEC7D00E57}"/>
              </a:ext>
            </a:extLst>
          </p:cNvPr>
          <p:cNvSpPr txBox="1"/>
          <p:nvPr/>
        </p:nvSpPr>
        <p:spPr>
          <a:xfrm>
            <a:off x="695931" y="1720838"/>
            <a:ext cx="4053842" cy="4247317"/>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Promotori progetto </a:t>
            </a:r>
            <a:r>
              <a:rPr lang="it-IT" dirty="0" err="1">
                <a:solidFill>
                  <a:schemeClr val="bg1"/>
                </a:solidFill>
                <a:latin typeface="Poppins Light" panose="00000400000000000000" pitchFamily="2" charset="0"/>
                <a:cs typeface="Poppins Light" panose="00000400000000000000" pitchFamily="2" charset="0"/>
              </a:rPr>
              <a:t>Digital..mente</a:t>
            </a:r>
            <a:r>
              <a:rPr lang="it-IT" dirty="0">
                <a:solidFill>
                  <a:schemeClr val="bg1"/>
                </a:solidFill>
                <a:latin typeface="Poppins Light" panose="00000400000000000000" pitchFamily="2" charset="0"/>
                <a:cs typeface="Poppins Light" panose="00000400000000000000" pitchFamily="2" charset="0"/>
              </a:rPr>
              <a:t>:</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ATS Team3D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Confindustria Lecco e Sondrio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E.I.B.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Fanuc</a:t>
            </a:r>
            <a:r>
              <a:rPr lang="it-IT" dirty="0">
                <a:solidFill>
                  <a:schemeClr val="bg1"/>
                </a:solidFill>
                <a:latin typeface="Poppins Light" panose="00000400000000000000" pitchFamily="2" charset="0"/>
                <a:cs typeface="Poppins Light" panose="00000400000000000000" pitchFamily="2" charset="0"/>
              </a:rPr>
              <a:t> Italia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ITS Lombardia Meccatronica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Next-</a:t>
            </a:r>
            <a:r>
              <a:rPr lang="it-IT" dirty="0" err="1">
                <a:solidFill>
                  <a:schemeClr val="bg1"/>
                </a:solidFill>
                <a:latin typeface="Poppins Light" panose="00000400000000000000" pitchFamily="2" charset="0"/>
                <a:cs typeface="Poppins Light" panose="00000400000000000000" pitchFamily="2" charset="0"/>
              </a:rPr>
              <a:t>Stel</a:t>
            </a:r>
            <a:r>
              <a:rPr lang="it-IT" dirty="0">
                <a:solidFill>
                  <a:schemeClr val="bg1"/>
                </a:solidFill>
                <a:latin typeface="Poppins Light" panose="00000400000000000000" pitchFamily="2" charset="0"/>
                <a:cs typeface="Poppins Light" panose="00000400000000000000" pitchFamily="2" charset="0"/>
              </a:rPr>
              <a:t> Solutions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Omet</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Opticon</a:t>
            </a:r>
            <a:r>
              <a:rPr lang="it-IT" dirty="0">
                <a:solidFill>
                  <a:schemeClr val="bg1"/>
                </a:solidFill>
                <a:latin typeface="Poppins Light" panose="00000400000000000000" pitchFamily="2" charset="0"/>
                <a:cs typeface="Poppins Light" panose="00000400000000000000" pitchFamily="2" charset="0"/>
              </a:rPr>
              <a:t> Data Solutions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Eplan</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SpA</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Siemens </a:t>
            </a:r>
            <a:r>
              <a:rPr lang="it-IT" dirty="0" err="1">
                <a:solidFill>
                  <a:schemeClr val="bg1"/>
                </a:solidFill>
                <a:latin typeface="Poppins Light" panose="00000400000000000000" pitchFamily="2" charset="0"/>
                <a:cs typeface="Poppins Light" panose="00000400000000000000" pitchFamily="2" charset="0"/>
              </a:rPr>
              <a:t>SpA</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Simecon</a:t>
            </a:r>
            <a:r>
              <a:rPr lang="it-IT" dirty="0">
                <a:solidFill>
                  <a:schemeClr val="bg1"/>
                </a:solidFill>
                <a:latin typeface="Poppins Light" panose="00000400000000000000" pitchFamily="2" charset="0"/>
                <a:cs typeface="Poppins Light" panose="00000400000000000000" pitchFamily="2" charset="0"/>
              </a:rPr>
              <a:t>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err="1">
                <a:solidFill>
                  <a:schemeClr val="bg1"/>
                </a:solidFill>
                <a:latin typeface="Poppins Light" panose="00000400000000000000" pitchFamily="2" charset="0"/>
                <a:cs typeface="Poppins Light" panose="00000400000000000000" pitchFamily="2" charset="0"/>
              </a:rPr>
              <a:t>Telmotor</a:t>
            </a:r>
            <a:r>
              <a:rPr lang="it-IT" dirty="0">
                <a:solidFill>
                  <a:schemeClr val="bg1"/>
                </a:solidFill>
                <a:latin typeface="Poppins Light" panose="00000400000000000000" pitchFamily="2" charset="0"/>
                <a:cs typeface="Poppins Light" panose="00000400000000000000" pitchFamily="2" charset="0"/>
              </a:rPr>
              <a:t> Spa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TGI Tank </a:t>
            </a:r>
            <a:r>
              <a:rPr lang="it-IT" dirty="0" err="1">
                <a:solidFill>
                  <a:schemeClr val="bg1"/>
                </a:solidFill>
                <a:latin typeface="Poppins Light" panose="00000400000000000000" pitchFamily="2" charset="0"/>
                <a:cs typeface="Poppins Light" panose="00000400000000000000" pitchFamily="2" charset="0"/>
              </a:rPr>
              <a:t>Gauging</a:t>
            </a:r>
            <a:r>
              <a:rPr lang="it-IT" dirty="0">
                <a:solidFill>
                  <a:schemeClr val="bg1"/>
                </a:solidFill>
                <a:latin typeface="Poppins Light" panose="00000400000000000000" pitchFamily="2" charset="0"/>
                <a:cs typeface="Poppins Light" panose="00000400000000000000" pitchFamily="2" charset="0"/>
              </a:rPr>
              <a:t> Italia </a:t>
            </a:r>
            <a:r>
              <a:rPr lang="it-IT" dirty="0" err="1">
                <a:solidFill>
                  <a:schemeClr val="bg1"/>
                </a:solidFill>
                <a:latin typeface="Poppins Light" panose="00000400000000000000" pitchFamily="2" charset="0"/>
                <a:cs typeface="Poppins Light" panose="00000400000000000000" pitchFamily="2" charset="0"/>
              </a:rPr>
              <a:t>Srl</a:t>
            </a:r>
            <a:r>
              <a:rPr lang="it-IT" dirty="0">
                <a:solidFill>
                  <a:schemeClr val="bg1"/>
                </a:solidFill>
                <a:latin typeface="Poppins Light" panose="00000400000000000000" pitchFamily="2" charset="0"/>
                <a:cs typeface="Poppins Light" panose="00000400000000000000" pitchFamily="2" charset="0"/>
              </a:rPr>
              <a:t> </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Varo Sr</a:t>
            </a:r>
          </a:p>
        </p:txBody>
      </p:sp>
      <p:sp>
        <p:nvSpPr>
          <p:cNvPr id="12" name="CasellaDiTesto 11">
            <a:extLst>
              <a:ext uri="{FF2B5EF4-FFF2-40B4-BE49-F238E27FC236}">
                <a16:creationId xmlns:a16="http://schemas.microsoft.com/office/drawing/2014/main" id="{4C7A6330-467F-C0BB-F1DC-18B47913A9BE}"/>
              </a:ext>
            </a:extLst>
          </p:cNvPr>
          <p:cNvSpPr txBox="1"/>
          <p:nvPr/>
        </p:nvSpPr>
        <p:spPr>
          <a:xfrm>
            <a:off x="6489686" y="1720838"/>
            <a:ext cx="3479829" cy="923330"/>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Le scuole:</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IISS «A. Greppi» Monticello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IIS «P.A. Fiocchi» Lecco</a:t>
            </a:r>
          </a:p>
        </p:txBody>
      </p:sp>
      <p:sp>
        <p:nvSpPr>
          <p:cNvPr id="13" name="CasellaDiTesto 12">
            <a:extLst>
              <a:ext uri="{FF2B5EF4-FFF2-40B4-BE49-F238E27FC236}">
                <a16:creationId xmlns:a16="http://schemas.microsoft.com/office/drawing/2014/main" id="{3391225A-3DE1-A5B7-281F-2F950D56B387}"/>
              </a:ext>
            </a:extLst>
          </p:cNvPr>
          <p:cNvSpPr txBox="1"/>
          <p:nvPr/>
        </p:nvSpPr>
        <p:spPr>
          <a:xfrm>
            <a:off x="6489686" y="3253688"/>
            <a:ext cx="3479829" cy="1754326"/>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I professori:</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Malafronte Gennaro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Melcarne Luca</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Pennati Emilio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Petracca Pietro</a:t>
            </a:r>
          </a:p>
          <a:p>
            <a:pPr marL="285750" indent="-285750">
              <a:buFont typeface="Arial" panose="020B0604020202020204" pitchFamily="34" charset="0"/>
              <a:buChar char="•"/>
            </a:pPr>
            <a:r>
              <a:rPr lang="it-IT" dirty="0">
                <a:solidFill>
                  <a:schemeClr val="bg1"/>
                </a:solidFill>
                <a:latin typeface="Poppins Light" panose="00000400000000000000" pitchFamily="2" charset="0"/>
                <a:cs typeface="Poppins Light" panose="00000400000000000000" pitchFamily="2" charset="0"/>
              </a:rPr>
              <a:t>Vincenzo Villa</a:t>
            </a:r>
          </a:p>
        </p:txBody>
      </p:sp>
      <p:sp>
        <p:nvSpPr>
          <p:cNvPr id="4" name="CasellaDiTesto 3">
            <a:extLst>
              <a:ext uri="{FF2B5EF4-FFF2-40B4-BE49-F238E27FC236}">
                <a16:creationId xmlns:a16="http://schemas.microsoft.com/office/drawing/2014/main" id="{451DC59F-87F6-D9F3-FAD3-0307E1A1C2A5}"/>
              </a:ext>
            </a:extLst>
          </p:cNvPr>
          <p:cNvSpPr txBox="1"/>
          <p:nvPr/>
        </p:nvSpPr>
        <p:spPr>
          <a:xfrm>
            <a:off x="6465869" y="5373774"/>
            <a:ext cx="3479829" cy="369332"/>
          </a:xfrm>
          <a:prstGeom prst="rect">
            <a:avLst/>
          </a:prstGeom>
          <a:noFill/>
        </p:spPr>
        <p:txBody>
          <a:bodyPr wrap="square">
            <a:spAutoFit/>
          </a:bodyPr>
          <a:lstStyle/>
          <a:p>
            <a:r>
              <a:rPr lang="it-IT" dirty="0">
                <a:solidFill>
                  <a:schemeClr val="bg1"/>
                </a:solidFill>
                <a:latin typeface="Poppins Light" panose="00000400000000000000" pitchFamily="2" charset="0"/>
                <a:cs typeface="Poppins Light" panose="00000400000000000000" pitchFamily="2" charset="0"/>
              </a:rPr>
              <a:t>Link alla documentazione</a:t>
            </a:r>
          </a:p>
        </p:txBody>
      </p:sp>
    </p:spTree>
    <p:extLst>
      <p:ext uri="{BB962C8B-B14F-4D97-AF65-F5344CB8AC3E}">
        <p14:creationId xmlns:p14="http://schemas.microsoft.com/office/powerpoint/2010/main" val="765329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DDBF4695-B604-8AB7-E564-7D6F2E88DA77}"/>
              </a:ext>
            </a:extLst>
          </p:cNvPr>
          <p:cNvSpPr/>
          <p:nvPr/>
        </p:nvSpPr>
        <p:spPr>
          <a:xfrm>
            <a:off x="-2244435" y="-4911431"/>
            <a:ext cx="16680872" cy="166808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4543331"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4689695"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5698925"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4854092"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6543756"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4854092"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4854092"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5686851"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Science</a:t>
            </a:r>
          </a:p>
        </p:txBody>
      </p:sp>
      <p:sp>
        <p:nvSpPr>
          <p:cNvPr id="57" name="TextBox 56">
            <a:extLst>
              <a:ext uri="{FF2B5EF4-FFF2-40B4-BE49-F238E27FC236}">
                <a16:creationId xmlns:a16="http://schemas.microsoft.com/office/drawing/2014/main" id="{1663827B-CF9E-13A4-1884-B41D61333FEF}"/>
              </a:ext>
            </a:extLst>
          </p:cNvPr>
          <p:cNvSpPr txBox="1"/>
          <p:nvPr/>
        </p:nvSpPr>
        <p:spPr>
          <a:xfrm>
            <a:off x="6538507"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4803413"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5686851"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6538507"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4854092"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4854092"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5698925"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6543756"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6543756"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607220" y="2746032"/>
              <a:ext cx="653570" cy="653570"/>
            </a:xfrm>
            <a:prstGeom prst="rect">
              <a:avLst/>
            </a:prstGeom>
          </p:spPr>
        </p:pic>
      </p:grpSp>
      <p:sp>
        <p:nvSpPr>
          <p:cNvPr id="69" name="Freeform: Shape 68">
            <a:extLst>
              <a:ext uri="{FF2B5EF4-FFF2-40B4-BE49-F238E27FC236}">
                <a16:creationId xmlns:a16="http://schemas.microsoft.com/office/drawing/2014/main" id="{9652D869-76BD-A5BA-173C-481FB2F7D6AE}"/>
              </a:ext>
            </a:extLst>
          </p:cNvPr>
          <p:cNvSpPr/>
          <p:nvPr/>
        </p:nvSpPr>
        <p:spPr>
          <a:xfrm>
            <a:off x="4618628" y="511861"/>
            <a:ext cx="2954744" cy="5858748"/>
          </a:xfrm>
          <a:custGeom>
            <a:avLst/>
            <a:gdLst>
              <a:gd name="connsiteX0" fmla="*/ 450510 w 2954744"/>
              <a:gd name="connsiteY0" fmla="*/ 0 h 5858748"/>
              <a:gd name="connsiteX1" fmla="*/ 608367 w 2954744"/>
              <a:gd name="connsiteY1" fmla="*/ 0 h 5858748"/>
              <a:gd name="connsiteX2" fmla="*/ 608367 w 2954744"/>
              <a:gd name="connsiteY2" fmla="*/ 58418 h 5858748"/>
              <a:gd name="connsiteX3" fmla="*/ 753902 w 2954744"/>
              <a:gd name="connsiteY3" fmla="*/ 203953 h 5858748"/>
              <a:gd name="connsiteX4" fmla="*/ 2200841 w 2954744"/>
              <a:gd name="connsiteY4" fmla="*/ 203953 h 5858748"/>
              <a:gd name="connsiteX5" fmla="*/ 2346376 w 2954744"/>
              <a:gd name="connsiteY5" fmla="*/ 58418 h 5858748"/>
              <a:gd name="connsiteX6" fmla="*/ 2346376 w 2954744"/>
              <a:gd name="connsiteY6" fmla="*/ 0 h 5858748"/>
              <a:gd name="connsiteX7" fmla="*/ 2504234 w 2954744"/>
              <a:gd name="connsiteY7" fmla="*/ 0 h 5858748"/>
              <a:gd name="connsiteX8" fmla="*/ 2954744 w 2954744"/>
              <a:gd name="connsiteY8" fmla="*/ 450510 h 5858748"/>
              <a:gd name="connsiteX9" fmla="*/ 2954744 w 2954744"/>
              <a:gd name="connsiteY9" fmla="*/ 5408238 h 5858748"/>
              <a:gd name="connsiteX10" fmla="*/ 2504234 w 2954744"/>
              <a:gd name="connsiteY10" fmla="*/ 5858748 h 5858748"/>
              <a:gd name="connsiteX11" fmla="*/ 450510 w 2954744"/>
              <a:gd name="connsiteY11" fmla="*/ 5858748 h 5858748"/>
              <a:gd name="connsiteX12" fmla="*/ 0 w 2954744"/>
              <a:gd name="connsiteY12" fmla="*/ 5408238 h 5858748"/>
              <a:gd name="connsiteX13" fmla="*/ 0 w 2954744"/>
              <a:gd name="connsiteY13" fmla="*/ 450510 h 5858748"/>
              <a:gd name="connsiteX14" fmla="*/ 450510 w 2954744"/>
              <a:gd name="connsiteY14" fmla="*/ 0 h 585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4744" h="5858748">
                <a:moveTo>
                  <a:pt x="450510" y="0"/>
                </a:moveTo>
                <a:lnTo>
                  <a:pt x="608367" y="0"/>
                </a:lnTo>
                <a:lnTo>
                  <a:pt x="608367" y="58418"/>
                </a:lnTo>
                <a:cubicBezTo>
                  <a:pt x="608367" y="138795"/>
                  <a:pt x="673525" y="203953"/>
                  <a:pt x="753902" y="203953"/>
                </a:cubicBezTo>
                <a:lnTo>
                  <a:pt x="2200841" y="203953"/>
                </a:lnTo>
                <a:cubicBezTo>
                  <a:pt x="2281218" y="203953"/>
                  <a:pt x="2346376" y="138795"/>
                  <a:pt x="2346376" y="58418"/>
                </a:cubicBezTo>
                <a:lnTo>
                  <a:pt x="2346376" y="0"/>
                </a:lnTo>
                <a:lnTo>
                  <a:pt x="2504234" y="0"/>
                </a:lnTo>
                <a:cubicBezTo>
                  <a:pt x="2753044" y="0"/>
                  <a:pt x="2954744" y="201700"/>
                  <a:pt x="2954744" y="450510"/>
                </a:cubicBezTo>
                <a:lnTo>
                  <a:pt x="2954744" y="5408238"/>
                </a:lnTo>
                <a:cubicBezTo>
                  <a:pt x="2954744" y="5657048"/>
                  <a:pt x="2753044" y="5858748"/>
                  <a:pt x="2504234" y="5858748"/>
                </a:cubicBezTo>
                <a:lnTo>
                  <a:pt x="450510" y="5858748"/>
                </a:lnTo>
                <a:cubicBezTo>
                  <a:pt x="201700" y="5858748"/>
                  <a:pt x="0" y="5657048"/>
                  <a:pt x="0" y="5408238"/>
                </a:cubicBezTo>
                <a:lnTo>
                  <a:pt x="0" y="450510"/>
                </a:lnTo>
                <a:cubicBezTo>
                  <a:pt x="0" y="201700"/>
                  <a:pt x="201700" y="0"/>
                  <a:pt x="450510" y="0"/>
                </a:cubicBezTo>
                <a:close/>
              </a:path>
            </a:pathLst>
          </a:cu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4917542" y="2322866"/>
            <a:ext cx="2361370" cy="2361370"/>
            <a:chOff x="5698925" y="2671132"/>
            <a:chExt cx="798604" cy="798604"/>
          </a:xfrm>
          <a:solidFill>
            <a:schemeClr val="accent3"/>
          </a:solidFill>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0">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Tree>
    <p:extLst>
      <p:ext uri="{BB962C8B-B14F-4D97-AF65-F5344CB8AC3E}">
        <p14:creationId xmlns:p14="http://schemas.microsoft.com/office/powerpoint/2010/main" val="537800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624216" y="1692997"/>
            <a:ext cx="6729727"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CORVINA CLOUD</a:t>
            </a:r>
          </a:p>
        </p:txBody>
      </p:sp>
      <p:sp>
        <p:nvSpPr>
          <p:cNvPr id="5" name="TextBox 4">
            <a:extLst>
              <a:ext uri="{FF2B5EF4-FFF2-40B4-BE49-F238E27FC236}">
                <a16:creationId xmlns:a16="http://schemas.microsoft.com/office/drawing/2014/main" id="{F8C69640-FDD8-7A86-B3D2-73E22EF9310E}"/>
              </a:ext>
            </a:extLst>
          </p:cNvPr>
          <p:cNvSpPr txBox="1"/>
          <p:nvPr/>
        </p:nvSpPr>
        <p:spPr>
          <a:xfrm>
            <a:off x="668344" y="2810518"/>
            <a:ext cx="7012204" cy="2123658"/>
          </a:xfrm>
          <a:prstGeom prst="rect">
            <a:avLst/>
          </a:prstGeom>
          <a:noFill/>
        </p:spPr>
        <p:txBody>
          <a:bodyPr wrap="square" rtlCol="0">
            <a:spAutoFit/>
          </a:bodyPr>
          <a:lstStyle/>
          <a:p>
            <a:r>
              <a:rPr lang="it-IT" u="sng" dirty="0">
                <a:solidFill>
                  <a:srgbClr val="A5A5A5"/>
                </a:solidFill>
                <a:latin typeface="The Sans Light-" panose="02000503050000020004" pitchFamily="2" charset="0"/>
              </a:rPr>
              <a:t>Che cosa è </a:t>
            </a:r>
            <a:r>
              <a:rPr lang="it-IT" sz="2400" b="1" i="1" u="sng" dirty="0">
                <a:solidFill>
                  <a:srgbClr val="A5A5A5"/>
                </a:solidFill>
                <a:latin typeface="The Sans Light-" panose="02000503050000020004" pitchFamily="2" charset="0"/>
              </a:rPr>
              <a:t>Corvina Cloud</a:t>
            </a:r>
            <a:r>
              <a:rPr lang="it-IT" u="sng" dirty="0">
                <a:solidFill>
                  <a:srgbClr val="A5A5A5"/>
                </a:solidFill>
                <a:latin typeface="The Sans Light-" panose="02000503050000020004" pitchFamily="2" charset="0"/>
              </a:rPr>
              <a:t>?</a:t>
            </a:r>
          </a:p>
          <a:p>
            <a:r>
              <a:rPr lang="it-IT" i="1" dirty="0">
                <a:solidFill>
                  <a:srgbClr val="A5A5A5"/>
                </a:solidFill>
                <a:latin typeface="The Sans Light-" panose="02000503050000020004" pitchFamily="2" charset="0"/>
              </a:rPr>
              <a:t>Corvina cloud </a:t>
            </a:r>
            <a:r>
              <a:rPr lang="it-IT" dirty="0">
                <a:solidFill>
                  <a:srgbClr val="A5A5A5"/>
                </a:solidFill>
                <a:latin typeface="The Sans Light-" panose="02000503050000020004" pitchFamily="2" charset="0"/>
              </a:rPr>
              <a:t>è, appunto, il cloud offerto da Corvina dove è possibile immagazzinare dati facilitandone  il monitoraggio, l’analisi e il controllo  per porter avere una gestione di oggetti (IoT)  semplice, intuitiva e ottimizzata.</a:t>
            </a:r>
          </a:p>
          <a:p>
            <a:r>
              <a:rPr lang="it-IT" dirty="0">
                <a:solidFill>
                  <a:srgbClr val="A5A5A5"/>
                </a:solidFill>
                <a:latin typeface="The Sans Light-" panose="02000503050000020004" pitchFamily="2" charset="0"/>
              </a:rPr>
              <a:t>Consente quindi la costruzione di una rete che connette tra di loro più dispositivi, consentendo l’interazione tra di essi.</a:t>
            </a:r>
          </a:p>
        </p:txBody>
      </p:sp>
      <p:sp>
        <p:nvSpPr>
          <p:cNvPr id="64" name="Oval 63">
            <a:extLst>
              <a:ext uri="{FF2B5EF4-FFF2-40B4-BE49-F238E27FC236}">
                <a16:creationId xmlns:a16="http://schemas.microsoft.com/office/drawing/2014/main" id="{9D93EFE6-52B4-AFC6-C0B8-FC0C7637C85D}"/>
              </a:ext>
            </a:extLst>
          </p:cNvPr>
          <p:cNvSpPr/>
          <p:nvPr/>
        </p:nvSpPr>
        <p:spPr>
          <a:xfrm>
            <a:off x="-17360787" y="-4911431"/>
            <a:ext cx="16680872" cy="166808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4AECE5B-C198-1D2E-0B59-F71C3CC7DD63}"/>
              </a:ext>
            </a:extLst>
          </p:cNvPr>
          <p:cNvGrpSpPr/>
          <p:nvPr/>
        </p:nvGrpSpPr>
        <p:grpSpPr>
          <a:xfrm>
            <a:off x="-3367614" y="418722"/>
            <a:ext cx="3105339" cy="6020555"/>
            <a:chOff x="4543331" y="418722"/>
            <a:chExt cx="3105339" cy="6020555"/>
          </a:xfrm>
        </p:grpSpPr>
        <p:sp>
          <p:nvSpPr>
            <p:cNvPr id="4" name="Rectangle: Rounded Corners 3">
              <a:extLst>
                <a:ext uri="{FF2B5EF4-FFF2-40B4-BE49-F238E27FC236}">
                  <a16:creationId xmlns:a16="http://schemas.microsoft.com/office/drawing/2014/main" id="{6DF4D93C-C068-A151-6051-BB6949C92392}"/>
                </a:ext>
              </a:extLst>
            </p:cNvPr>
            <p:cNvSpPr/>
            <p:nvPr/>
          </p:nvSpPr>
          <p:spPr>
            <a:xfrm>
              <a:off x="4543331" y="418723"/>
              <a:ext cx="3105339" cy="6020554"/>
            </a:xfrm>
            <a:prstGeom prst="roundRect">
              <a:avLst>
                <a:gd name="adj" fmla="val 155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4998D1AF-F49C-07BA-BFD6-0114085DBD32}"/>
                </a:ext>
              </a:extLst>
            </p:cNvPr>
            <p:cNvSpPr/>
            <p:nvPr/>
          </p:nvSpPr>
          <p:spPr>
            <a:xfrm>
              <a:off x="4618628" y="505838"/>
              <a:ext cx="2954744" cy="5858748"/>
            </a:xfrm>
            <a:prstGeom prst="roundRect">
              <a:avLst>
                <a:gd name="adj" fmla="val 1524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Top Corners Rounded 21">
              <a:extLst>
                <a:ext uri="{FF2B5EF4-FFF2-40B4-BE49-F238E27FC236}">
                  <a16:creationId xmlns:a16="http://schemas.microsoft.com/office/drawing/2014/main" id="{D613D425-45ED-F03D-2CCE-493C45ED700C}"/>
                </a:ext>
              </a:extLst>
            </p:cNvPr>
            <p:cNvSpPr/>
            <p:nvPr/>
          </p:nvSpPr>
          <p:spPr>
            <a:xfrm rot="10800000">
              <a:off x="5226996" y="418722"/>
              <a:ext cx="1738008" cy="291069"/>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Rounded Corners 32">
            <a:extLst>
              <a:ext uri="{FF2B5EF4-FFF2-40B4-BE49-F238E27FC236}">
                <a16:creationId xmlns:a16="http://schemas.microsoft.com/office/drawing/2014/main" id="{D1A91F40-21E2-13C8-6FAB-2DF742D0F679}"/>
              </a:ext>
            </a:extLst>
          </p:cNvPr>
          <p:cNvSpPr/>
          <p:nvPr/>
        </p:nvSpPr>
        <p:spPr>
          <a:xfrm>
            <a:off x="-3221250" y="5033727"/>
            <a:ext cx="2788467" cy="1077362"/>
          </a:xfrm>
          <a:prstGeom prst="roundRect">
            <a:avLst>
              <a:gd name="adj" fmla="val 3179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CCBDE861-F9B8-B213-CDCA-79BD4153E4F1}"/>
              </a:ext>
            </a:extLst>
          </p:cNvPr>
          <p:cNvGrpSpPr/>
          <p:nvPr/>
        </p:nvGrpSpPr>
        <p:grpSpPr>
          <a:xfrm>
            <a:off x="-2212020" y="5178054"/>
            <a:ext cx="798604" cy="798604"/>
            <a:chOff x="5698925" y="5178054"/>
            <a:chExt cx="798604" cy="798604"/>
          </a:xfrm>
        </p:grpSpPr>
        <p:sp>
          <p:nvSpPr>
            <p:cNvPr id="29" name="Rectangle: Rounded Corners 28">
              <a:extLst>
                <a:ext uri="{FF2B5EF4-FFF2-40B4-BE49-F238E27FC236}">
                  <a16:creationId xmlns:a16="http://schemas.microsoft.com/office/drawing/2014/main" id="{2286A69F-164A-F6F9-F2C1-0B692D910ABB}"/>
                </a:ext>
              </a:extLst>
            </p:cNvPr>
            <p:cNvSpPr/>
            <p:nvPr/>
          </p:nvSpPr>
          <p:spPr>
            <a:xfrm>
              <a:off x="5698925" y="5178054"/>
              <a:ext cx="798604" cy="798604"/>
            </a:xfrm>
            <a:prstGeom prst="roundRect">
              <a:avLst>
                <a:gd name="adj" fmla="val 16065"/>
              </a:avLst>
            </a:prstGeom>
            <a:solidFill>
              <a:srgbClr val="1399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Graphic 36" descr="Envelope with solid fill">
              <a:extLst>
                <a:ext uri="{FF2B5EF4-FFF2-40B4-BE49-F238E27FC236}">
                  <a16:creationId xmlns:a16="http://schemas.microsoft.com/office/drawing/2014/main" id="{20296A5A-AE20-E766-8205-C2D66617155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93883" y="5277820"/>
              <a:ext cx="605018" cy="605018"/>
            </a:xfrm>
            <a:prstGeom prst="rect">
              <a:avLst/>
            </a:prstGeom>
          </p:spPr>
        </p:pic>
      </p:grpSp>
      <p:grpSp>
        <p:nvGrpSpPr>
          <p:cNvPr id="81" name="Group 80">
            <a:extLst>
              <a:ext uri="{FF2B5EF4-FFF2-40B4-BE49-F238E27FC236}">
                <a16:creationId xmlns:a16="http://schemas.microsoft.com/office/drawing/2014/main" id="{4161F7C0-AC0E-968A-E258-5A1C11DA2ADE}"/>
              </a:ext>
            </a:extLst>
          </p:cNvPr>
          <p:cNvGrpSpPr/>
          <p:nvPr/>
        </p:nvGrpSpPr>
        <p:grpSpPr>
          <a:xfrm>
            <a:off x="-3056853" y="5178054"/>
            <a:ext cx="798604" cy="798604"/>
            <a:chOff x="4854092" y="5178054"/>
            <a:chExt cx="798604" cy="798604"/>
          </a:xfrm>
        </p:grpSpPr>
        <p:sp>
          <p:nvSpPr>
            <p:cNvPr id="28" name="Rectangle: Rounded Corners 27">
              <a:extLst>
                <a:ext uri="{FF2B5EF4-FFF2-40B4-BE49-F238E27FC236}">
                  <a16:creationId xmlns:a16="http://schemas.microsoft.com/office/drawing/2014/main" id="{073E6358-FE21-EB27-6D6D-E6F23AE7B8EB}"/>
                </a:ext>
              </a:extLst>
            </p:cNvPr>
            <p:cNvSpPr/>
            <p:nvPr/>
          </p:nvSpPr>
          <p:spPr>
            <a:xfrm>
              <a:off x="4854092" y="5178054"/>
              <a:ext cx="798604" cy="798604"/>
            </a:xfrm>
            <a:prstGeom prst="roundRect">
              <a:avLst>
                <a:gd name="adj" fmla="val 16065"/>
              </a:avLst>
            </a:prstGeom>
            <a:solidFill>
              <a:srgbClr val="6FE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Graphic 38" descr="Chat with solid fill">
              <a:extLst>
                <a:ext uri="{FF2B5EF4-FFF2-40B4-BE49-F238E27FC236}">
                  <a16:creationId xmlns:a16="http://schemas.microsoft.com/office/drawing/2014/main" id="{94E4ADF9-48D7-1962-D90C-8373DF47E67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85339" y="5252648"/>
              <a:ext cx="714958" cy="714958"/>
            </a:xfrm>
            <a:prstGeom prst="rect">
              <a:avLst/>
            </a:prstGeom>
          </p:spPr>
        </p:pic>
      </p:grpSp>
      <p:grpSp>
        <p:nvGrpSpPr>
          <p:cNvPr id="83" name="Group 82">
            <a:extLst>
              <a:ext uri="{FF2B5EF4-FFF2-40B4-BE49-F238E27FC236}">
                <a16:creationId xmlns:a16="http://schemas.microsoft.com/office/drawing/2014/main" id="{D578A30C-F8D5-52D5-FB6C-370BA44520F0}"/>
              </a:ext>
            </a:extLst>
          </p:cNvPr>
          <p:cNvGrpSpPr/>
          <p:nvPr/>
        </p:nvGrpSpPr>
        <p:grpSpPr>
          <a:xfrm>
            <a:off x="-1367189" y="5178054"/>
            <a:ext cx="798604" cy="798604"/>
            <a:chOff x="6543756" y="5178054"/>
            <a:chExt cx="798604" cy="798604"/>
          </a:xfrm>
        </p:grpSpPr>
        <p:sp>
          <p:nvSpPr>
            <p:cNvPr id="30" name="Rectangle: Rounded Corners 29">
              <a:extLst>
                <a:ext uri="{FF2B5EF4-FFF2-40B4-BE49-F238E27FC236}">
                  <a16:creationId xmlns:a16="http://schemas.microsoft.com/office/drawing/2014/main" id="{2E3F108C-4EC2-88DB-FAF3-7F55B204AC9E}"/>
                </a:ext>
              </a:extLst>
            </p:cNvPr>
            <p:cNvSpPr/>
            <p:nvPr/>
          </p:nvSpPr>
          <p:spPr>
            <a:xfrm>
              <a:off x="6543756" y="5178054"/>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Graphic 40" descr="Camera with solid fill">
              <a:extLst>
                <a:ext uri="{FF2B5EF4-FFF2-40B4-BE49-F238E27FC236}">
                  <a16:creationId xmlns:a16="http://schemas.microsoft.com/office/drawing/2014/main" id="{805996E9-DA3C-7A21-05F6-B563AE24C79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614186" y="5258148"/>
              <a:ext cx="642796" cy="642796"/>
            </a:xfrm>
            <a:prstGeom prst="rect">
              <a:avLst/>
            </a:prstGeom>
          </p:spPr>
        </p:pic>
      </p:grpSp>
      <p:grpSp>
        <p:nvGrpSpPr>
          <p:cNvPr id="84" name="Group 83">
            <a:extLst>
              <a:ext uri="{FF2B5EF4-FFF2-40B4-BE49-F238E27FC236}">
                <a16:creationId xmlns:a16="http://schemas.microsoft.com/office/drawing/2014/main" id="{CE2405C5-509F-1218-A157-655AA807A352}"/>
              </a:ext>
            </a:extLst>
          </p:cNvPr>
          <p:cNvGrpSpPr/>
          <p:nvPr/>
        </p:nvGrpSpPr>
        <p:grpSpPr>
          <a:xfrm>
            <a:off x="-3056853" y="863236"/>
            <a:ext cx="2488268" cy="1621984"/>
            <a:chOff x="4854092" y="863236"/>
            <a:chExt cx="2488268" cy="1621984"/>
          </a:xfrm>
        </p:grpSpPr>
        <p:sp>
          <p:nvSpPr>
            <p:cNvPr id="35" name="Rectangle: Rounded Corners 34">
              <a:extLst>
                <a:ext uri="{FF2B5EF4-FFF2-40B4-BE49-F238E27FC236}">
                  <a16:creationId xmlns:a16="http://schemas.microsoft.com/office/drawing/2014/main" id="{7E9B6C1F-84DD-35DF-BAAF-5DBB309C82CA}"/>
                </a:ext>
              </a:extLst>
            </p:cNvPr>
            <p:cNvSpPr/>
            <p:nvPr/>
          </p:nvSpPr>
          <p:spPr>
            <a:xfrm>
              <a:off x="4854092" y="881342"/>
              <a:ext cx="2488268" cy="1603878"/>
            </a:xfrm>
            <a:prstGeom prst="roundRect">
              <a:avLst>
                <a:gd name="adj" fmla="val 1178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59044E2-FB19-AF8A-095D-1D2B77D93B22}"/>
                </a:ext>
              </a:extLst>
            </p:cNvPr>
            <p:cNvSpPr txBox="1"/>
            <p:nvPr/>
          </p:nvSpPr>
          <p:spPr>
            <a:xfrm>
              <a:off x="4885339" y="913540"/>
              <a:ext cx="1269899"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AUG</a:t>
              </a:r>
            </a:p>
          </p:txBody>
        </p:sp>
        <p:sp>
          <p:nvSpPr>
            <p:cNvPr id="43" name="TextBox 42">
              <a:extLst>
                <a:ext uri="{FF2B5EF4-FFF2-40B4-BE49-F238E27FC236}">
                  <a16:creationId xmlns:a16="http://schemas.microsoft.com/office/drawing/2014/main" id="{3A8004F6-2D6C-E03F-F9C8-1EC45372BE3F}"/>
                </a:ext>
              </a:extLst>
            </p:cNvPr>
            <p:cNvSpPr txBox="1"/>
            <p:nvPr/>
          </p:nvSpPr>
          <p:spPr>
            <a:xfrm>
              <a:off x="5285288" y="1467067"/>
              <a:ext cx="470000" cy="707886"/>
            </a:xfrm>
            <a:prstGeom prst="rect">
              <a:avLst/>
            </a:prstGeom>
            <a:noFill/>
          </p:spPr>
          <p:txBody>
            <a:bodyPr wrap="none" rtlCol="0">
              <a:spAutoFit/>
            </a:bodyPr>
            <a:lstStyle/>
            <a:p>
              <a:r>
                <a:rPr lang="en-US" sz="4000" dirty="0">
                  <a:solidFill>
                    <a:schemeClr val="bg1"/>
                  </a:solidFill>
                  <a:latin typeface="Helvetica" panose="020B0500000000000000" pitchFamily="34" charset="0"/>
                </a:rPr>
                <a:t>1</a:t>
              </a:r>
            </a:p>
          </p:txBody>
        </p:sp>
        <p:sp>
          <p:nvSpPr>
            <p:cNvPr id="44" name="TextBox 43">
              <a:extLst>
                <a:ext uri="{FF2B5EF4-FFF2-40B4-BE49-F238E27FC236}">
                  <a16:creationId xmlns:a16="http://schemas.microsoft.com/office/drawing/2014/main" id="{ABB3D2E9-E8B5-BA64-A0CE-840284E9AC60}"/>
                </a:ext>
              </a:extLst>
            </p:cNvPr>
            <p:cNvSpPr txBox="1"/>
            <p:nvPr/>
          </p:nvSpPr>
          <p:spPr>
            <a:xfrm>
              <a:off x="5188306" y="2034412"/>
              <a:ext cx="663964" cy="338554"/>
            </a:xfrm>
            <a:prstGeom prst="rect">
              <a:avLst/>
            </a:prstGeom>
            <a:noFill/>
          </p:spPr>
          <p:txBody>
            <a:bodyPr wrap="none" rtlCol="0">
              <a:spAutoFit/>
            </a:bodyPr>
            <a:lstStyle/>
            <a:p>
              <a:r>
                <a:rPr lang="en-US" sz="1600" dirty="0">
                  <a:solidFill>
                    <a:schemeClr val="bg1"/>
                  </a:solidFill>
                  <a:latin typeface="Helvetica" panose="020B0500000000000000" pitchFamily="34" charset="0"/>
                </a:rPr>
                <a:t>MON</a:t>
              </a:r>
            </a:p>
          </p:txBody>
        </p:sp>
        <p:pic>
          <p:nvPicPr>
            <p:cNvPr id="47" name="Graphic 46" descr="Dim (Smaller Sun) with solid fill">
              <a:extLst>
                <a:ext uri="{FF2B5EF4-FFF2-40B4-BE49-F238E27FC236}">
                  <a16:creationId xmlns:a16="http://schemas.microsoft.com/office/drawing/2014/main" id="{D83637D1-A462-B075-E4C7-13742103C7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315590" y="863236"/>
              <a:ext cx="963322" cy="963322"/>
            </a:xfrm>
            <a:prstGeom prst="rect">
              <a:avLst/>
            </a:prstGeom>
          </p:spPr>
        </p:pic>
        <p:sp>
          <p:nvSpPr>
            <p:cNvPr id="48" name="TextBox 47">
              <a:extLst>
                <a:ext uri="{FF2B5EF4-FFF2-40B4-BE49-F238E27FC236}">
                  <a16:creationId xmlns:a16="http://schemas.microsoft.com/office/drawing/2014/main" id="{19309BF0-4E71-4222-0044-C327830BADAE}"/>
                </a:ext>
              </a:extLst>
            </p:cNvPr>
            <p:cNvSpPr txBox="1"/>
            <p:nvPr/>
          </p:nvSpPr>
          <p:spPr>
            <a:xfrm>
              <a:off x="6379637" y="1696400"/>
              <a:ext cx="835229" cy="369332"/>
            </a:xfrm>
            <a:prstGeom prst="rect">
              <a:avLst/>
            </a:prstGeom>
            <a:noFill/>
          </p:spPr>
          <p:txBody>
            <a:bodyPr wrap="none" rtlCol="0">
              <a:spAutoFit/>
            </a:bodyPr>
            <a:lstStyle/>
            <a:p>
              <a:r>
                <a:rPr lang="en-US" dirty="0">
                  <a:solidFill>
                    <a:schemeClr val="bg1"/>
                  </a:solidFill>
                  <a:latin typeface="Helvetica" panose="020B0500000000000000" pitchFamily="34" charset="0"/>
                </a:rPr>
                <a:t>Sunny</a:t>
              </a:r>
            </a:p>
          </p:txBody>
        </p:sp>
        <p:sp>
          <p:nvSpPr>
            <p:cNvPr id="49" name="TextBox 48">
              <a:extLst>
                <a:ext uri="{FF2B5EF4-FFF2-40B4-BE49-F238E27FC236}">
                  <a16:creationId xmlns:a16="http://schemas.microsoft.com/office/drawing/2014/main" id="{30171AC7-4876-5CB1-6B89-BF07FE8B3AA0}"/>
                </a:ext>
              </a:extLst>
            </p:cNvPr>
            <p:cNvSpPr txBox="1"/>
            <p:nvPr/>
          </p:nvSpPr>
          <p:spPr>
            <a:xfrm>
              <a:off x="6379637" y="1984732"/>
              <a:ext cx="546945" cy="369332"/>
            </a:xfrm>
            <a:prstGeom prst="rect">
              <a:avLst/>
            </a:prstGeom>
            <a:noFill/>
          </p:spPr>
          <p:txBody>
            <a:bodyPr wrap="none" rtlCol="0">
              <a:spAutoFit/>
            </a:bodyPr>
            <a:lstStyle/>
            <a:p>
              <a:r>
                <a:rPr lang="en-US" dirty="0">
                  <a:solidFill>
                    <a:schemeClr val="bg1"/>
                  </a:solidFill>
                  <a:latin typeface="Helvetica" panose="020B0500000000000000" pitchFamily="34" charset="0"/>
                </a:rPr>
                <a:t>18</a:t>
              </a:r>
              <a:r>
                <a:rPr lang="en-US" sz="1600" baseline="30000" dirty="0">
                  <a:solidFill>
                    <a:schemeClr val="bg1"/>
                  </a:solidFill>
                  <a:latin typeface="Helvetica" panose="020B0500000000000000" pitchFamily="34" charset="0"/>
                </a:rPr>
                <a:t>O</a:t>
              </a:r>
              <a:endParaRPr lang="en-US" baseline="30000" dirty="0">
                <a:solidFill>
                  <a:schemeClr val="bg1"/>
                </a:solidFill>
                <a:latin typeface="Helvetica" panose="020B0500000000000000" pitchFamily="34" charset="0"/>
              </a:endParaRPr>
            </a:p>
          </p:txBody>
        </p:sp>
        <p:cxnSp>
          <p:nvCxnSpPr>
            <p:cNvPr id="53" name="Straight Connector 52">
              <a:extLst>
                <a:ext uri="{FF2B5EF4-FFF2-40B4-BE49-F238E27FC236}">
                  <a16:creationId xmlns:a16="http://schemas.microsoft.com/office/drawing/2014/main" id="{62D5053E-86CC-E042-9407-1DB6EB8D0ECF}"/>
                </a:ext>
              </a:extLst>
            </p:cNvPr>
            <p:cNvCxnSpPr>
              <a:cxnSpLocks/>
            </p:cNvCxnSpPr>
            <p:nvPr/>
          </p:nvCxnSpPr>
          <p:spPr>
            <a:xfrm>
              <a:off x="6191451" y="1104522"/>
              <a:ext cx="0" cy="11769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9F57A2C4-5F60-34E6-C358-D18D0BFF6B4B}"/>
              </a:ext>
            </a:extLst>
          </p:cNvPr>
          <p:cNvSpPr txBox="1"/>
          <p:nvPr/>
        </p:nvSpPr>
        <p:spPr>
          <a:xfrm>
            <a:off x="-3056853"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History</a:t>
            </a:r>
          </a:p>
        </p:txBody>
      </p:sp>
      <p:sp>
        <p:nvSpPr>
          <p:cNvPr id="56" name="TextBox 55">
            <a:extLst>
              <a:ext uri="{FF2B5EF4-FFF2-40B4-BE49-F238E27FC236}">
                <a16:creationId xmlns:a16="http://schemas.microsoft.com/office/drawing/2014/main" id="{D47B7A7E-E65D-6038-99B3-E7E8B7AE941D}"/>
              </a:ext>
            </a:extLst>
          </p:cNvPr>
          <p:cNvSpPr txBox="1"/>
          <p:nvPr/>
        </p:nvSpPr>
        <p:spPr>
          <a:xfrm>
            <a:off x="-2224094"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Corvina</a:t>
            </a:r>
          </a:p>
        </p:txBody>
      </p:sp>
      <p:sp>
        <p:nvSpPr>
          <p:cNvPr id="57" name="TextBox 56">
            <a:extLst>
              <a:ext uri="{FF2B5EF4-FFF2-40B4-BE49-F238E27FC236}">
                <a16:creationId xmlns:a16="http://schemas.microsoft.com/office/drawing/2014/main" id="{1663827B-CF9E-13A4-1884-B41D61333FEF}"/>
              </a:ext>
            </a:extLst>
          </p:cNvPr>
          <p:cNvSpPr txBox="1"/>
          <p:nvPr/>
        </p:nvSpPr>
        <p:spPr>
          <a:xfrm>
            <a:off x="-1372438" y="3466462"/>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Math</a:t>
            </a:r>
          </a:p>
        </p:txBody>
      </p:sp>
      <p:sp>
        <p:nvSpPr>
          <p:cNvPr id="58" name="TextBox 57">
            <a:extLst>
              <a:ext uri="{FF2B5EF4-FFF2-40B4-BE49-F238E27FC236}">
                <a16:creationId xmlns:a16="http://schemas.microsoft.com/office/drawing/2014/main" id="{7DC94E70-531A-0649-E15C-16FF4CAA1BEE}"/>
              </a:ext>
            </a:extLst>
          </p:cNvPr>
          <p:cNvSpPr txBox="1"/>
          <p:nvPr/>
        </p:nvSpPr>
        <p:spPr>
          <a:xfrm>
            <a:off x="-3107532" y="4591429"/>
            <a:ext cx="895512" cy="253916"/>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Geography</a:t>
            </a:r>
          </a:p>
        </p:txBody>
      </p:sp>
      <p:sp>
        <p:nvSpPr>
          <p:cNvPr id="59" name="TextBox 58">
            <a:extLst>
              <a:ext uri="{FF2B5EF4-FFF2-40B4-BE49-F238E27FC236}">
                <a16:creationId xmlns:a16="http://schemas.microsoft.com/office/drawing/2014/main" id="{0E98CD14-B1B0-62F2-0FCA-4E05FC477F74}"/>
              </a:ext>
            </a:extLst>
          </p:cNvPr>
          <p:cNvSpPr txBox="1"/>
          <p:nvPr/>
        </p:nvSpPr>
        <p:spPr>
          <a:xfrm>
            <a:off x="-2224094"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Art</a:t>
            </a:r>
          </a:p>
        </p:txBody>
      </p:sp>
      <p:sp>
        <p:nvSpPr>
          <p:cNvPr id="60" name="TextBox 59">
            <a:extLst>
              <a:ext uri="{FF2B5EF4-FFF2-40B4-BE49-F238E27FC236}">
                <a16:creationId xmlns:a16="http://schemas.microsoft.com/office/drawing/2014/main" id="{D9363880-6C95-2B64-4E52-E236A7819F31}"/>
              </a:ext>
            </a:extLst>
          </p:cNvPr>
          <p:cNvSpPr txBox="1"/>
          <p:nvPr/>
        </p:nvSpPr>
        <p:spPr>
          <a:xfrm>
            <a:off x="-1372438" y="4591429"/>
            <a:ext cx="794153" cy="261610"/>
          </a:xfrm>
          <a:prstGeom prst="rect">
            <a:avLst/>
          </a:prstGeom>
          <a:noFill/>
        </p:spPr>
        <p:txBody>
          <a:bodyPr wrap="square" rtlCol="0">
            <a:spAutoFit/>
          </a:bodyPr>
          <a:lstStyle/>
          <a:p>
            <a:pPr algn="ctr"/>
            <a:r>
              <a:rPr lang="en-US" sz="1050" dirty="0">
                <a:solidFill>
                  <a:schemeClr val="bg1"/>
                </a:solidFill>
                <a:latin typeface="Helvetica" panose="020B0500000000000000" pitchFamily="34" charset="0"/>
              </a:rPr>
              <a:t>Biology</a:t>
            </a:r>
          </a:p>
        </p:txBody>
      </p:sp>
      <p:grpSp>
        <p:nvGrpSpPr>
          <p:cNvPr id="75" name="Group 74">
            <a:extLst>
              <a:ext uri="{FF2B5EF4-FFF2-40B4-BE49-F238E27FC236}">
                <a16:creationId xmlns:a16="http://schemas.microsoft.com/office/drawing/2014/main" id="{98090921-0FFE-EF74-0A2D-D0C7F88ED8C9}"/>
              </a:ext>
            </a:extLst>
          </p:cNvPr>
          <p:cNvGrpSpPr/>
          <p:nvPr/>
        </p:nvGrpSpPr>
        <p:grpSpPr>
          <a:xfrm>
            <a:off x="-3056853" y="2671132"/>
            <a:ext cx="798604" cy="798604"/>
            <a:chOff x="4854092" y="2671132"/>
            <a:chExt cx="798604" cy="798604"/>
          </a:xfrm>
        </p:grpSpPr>
        <p:sp>
          <p:nvSpPr>
            <p:cNvPr id="8" name="Rectangle: Rounded Corners 7">
              <a:extLst>
                <a:ext uri="{FF2B5EF4-FFF2-40B4-BE49-F238E27FC236}">
                  <a16:creationId xmlns:a16="http://schemas.microsoft.com/office/drawing/2014/main" id="{ABD023CB-3ABD-9F5A-3BFF-1F942B1FE38C}"/>
                </a:ext>
              </a:extLst>
            </p:cNvPr>
            <p:cNvSpPr/>
            <p:nvPr/>
          </p:nvSpPr>
          <p:spPr>
            <a:xfrm>
              <a:off x="4854092" y="2671132"/>
              <a:ext cx="798604" cy="798604"/>
            </a:xfrm>
            <a:prstGeom prst="roundRect">
              <a:avLst>
                <a:gd name="adj" fmla="val 1606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Graphic 61" descr="Books with solid fill">
              <a:extLst>
                <a:ext uri="{FF2B5EF4-FFF2-40B4-BE49-F238E27FC236}">
                  <a16:creationId xmlns:a16="http://schemas.microsoft.com/office/drawing/2014/main" id="{F8DDF376-C8AC-A296-51DF-0C06CD79777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945518" y="2785952"/>
              <a:ext cx="594600" cy="594600"/>
            </a:xfrm>
            <a:prstGeom prst="rect">
              <a:avLst/>
            </a:prstGeom>
          </p:spPr>
        </p:pic>
      </p:grpSp>
      <p:grpSp>
        <p:nvGrpSpPr>
          <p:cNvPr id="78" name="Group 77">
            <a:extLst>
              <a:ext uri="{FF2B5EF4-FFF2-40B4-BE49-F238E27FC236}">
                <a16:creationId xmlns:a16="http://schemas.microsoft.com/office/drawing/2014/main" id="{D27C37C0-1D54-68C2-F811-C8DBBD083A91}"/>
              </a:ext>
            </a:extLst>
          </p:cNvPr>
          <p:cNvGrpSpPr/>
          <p:nvPr/>
        </p:nvGrpSpPr>
        <p:grpSpPr>
          <a:xfrm>
            <a:off x="-3056853" y="3782948"/>
            <a:ext cx="798604" cy="798604"/>
            <a:chOff x="4854092" y="3782948"/>
            <a:chExt cx="798604" cy="798604"/>
          </a:xfrm>
        </p:grpSpPr>
        <p:sp>
          <p:nvSpPr>
            <p:cNvPr id="25" name="Rectangle: Rounded Corners 24">
              <a:extLst>
                <a:ext uri="{FF2B5EF4-FFF2-40B4-BE49-F238E27FC236}">
                  <a16:creationId xmlns:a16="http://schemas.microsoft.com/office/drawing/2014/main" id="{577CBE80-9798-2B9C-1DAB-A9944108DD6D}"/>
                </a:ext>
              </a:extLst>
            </p:cNvPr>
            <p:cNvSpPr/>
            <p:nvPr/>
          </p:nvSpPr>
          <p:spPr>
            <a:xfrm>
              <a:off x="4854092" y="3782948"/>
              <a:ext cx="798604" cy="798604"/>
            </a:xfrm>
            <a:prstGeom prst="roundRect">
              <a:avLst>
                <a:gd name="adj" fmla="val 16065"/>
              </a:avLst>
            </a:prstGeom>
            <a:solidFill>
              <a:srgbClr val="C4A1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Graphic 65" descr="Earth globe: Americas with solid fill">
              <a:extLst>
                <a:ext uri="{FF2B5EF4-FFF2-40B4-BE49-F238E27FC236}">
                  <a16:creationId xmlns:a16="http://schemas.microsoft.com/office/drawing/2014/main" id="{4CABE86A-E38E-4093-7F12-F9FBD39B7ADF}"/>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903445" y="3837079"/>
              <a:ext cx="686336" cy="686336"/>
            </a:xfrm>
            <a:prstGeom prst="rect">
              <a:avLst/>
            </a:prstGeom>
          </p:spPr>
        </p:pic>
      </p:grpSp>
      <p:grpSp>
        <p:nvGrpSpPr>
          <p:cNvPr id="79" name="Group 78">
            <a:extLst>
              <a:ext uri="{FF2B5EF4-FFF2-40B4-BE49-F238E27FC236}">
                <a16:creationId xmlns:a16="http://schemas.microsoft.com/office/drawing/2014/main" id="{7DC47007-562B-D6B1-DC73-E04CB38BB6E5}"/>
              </a:ext>
            </a:extLst>
          </p:cNvPr>
          <p:cNvGrpSpPr/>
          <p:nvPr/>
        </p:nvGrpSpPr>
        <p:grpSpPr>
          <a:xfrm>
            <a:off x="-2212020" y="3782948"/>
            <a:ext cx="798604" cy="798604"/>
            <a:chOff x="5698925" y="3782948"/>
            <a:chExt cx="798604" cy="798604"/>
          </a:xfrm>
        </p:grpSpPr>
        <p:sp>
          <p:nvSpPr>
            <p:cNvPr id="26" name="Rectangle: Rounded Corners 25">
              <a:extLst>
                <a:ext uri="{FF2B5EF4-FFF2-40B4-BE49-F238E27FC236}">
                  <a16:creationId xmlns:a16="http://schemas.microsoft.com/office/drawing/2014/main" id="{6E51DAD2-5E88-AFC2-162A-CE6C14128BB4}"/>
                </a:ext>
              </a:extLst>
            </p:cNvPr>
            <p:cNvSpPr/>
            <p:nvPr/>
          </p:nvSpPr>
          <p:spPr>
            <a:xfrm>
              <a:off x="5698925" y="3782948"/>
              <a:ext cx="798604" cy="798604"/>
            </a:xfrm>
            <a:prstGeom prst="roundRect">
              <a:avLst>
                <a:gd name="adj" fmla="val 16065"/>
              </a:avLst>
            </a:prstGeom>
            <a:solidFill>
              <a:srgbClr val="F600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8" name="Graphic 67" descr="Palette with solid fill">
              <a:extLst>
                <a:ext uri="{FF2B5EF4-FFF2-40B4-BE49-F238E27FC236}">
                  <a16:creationId xmlns:a16="http://schemas.microsoft.com/office/drawing/2014/main" id="{AA88D389-99DA-A46D-09F4-EAFAEE6DCFB4}"/>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5712592" y="3815187"/>
              <a:ext cx="740837" cy="740837"/>
            </a:xfrm>
            <a:prstGeom prst="rect">
              <a:avLst/>
            </a:prstGeom>
          </p:spPr>
        </p:pic>
      </p:grpSp>
      <p:grpSp>
        <p:nvGrpSpPr>
          <p:cNvPr id="80" name="Group 79">
            <a:extLst>
              <a:ext uri="{FF2B5EF4-FFF2-40B4-BE49-F238E27FC236}">
                <a16:creationId xmlns:a16="http://schemas.microsoft.com/office/drawing/2014/main" id="{93B2798C-CFB0-0876-5B70-58FB9091A610}"/>
              </a:ext>
            </a:extLst>
          </p:cNvPr>
          <p:cNvGrpSpPr/>
          <p:nvPr/>
        </p:nvGrpSpPr>
        <p:grpSpPr>
          <a:xfrm>
            <a:off x="-1367189" y="3782948"/>
            <a:ext cx="798604" cy="798604"/>
            <a:chOff x="6543756" y="3782948"/>
            <a:chExt cx="798604" cy="798604"/>
          </a:xfrm>
        </p:grpSpPr>
        <p:sp>
          <p:nvSpPr>
            <p:cNvPr id="27" name="Rectangle: Rounded Corners 26">
              <a:extLst>
                <a:ext uri="{FF2B5EF4-FFF2-40B4-BE49-F238E27FC236}">
                  <a16:creationId xmlns:a16="http://schemas.microsoft.com/office/drawing/2014/main" id="{3B96B5F5-CE10-1EE8-395C-CC55577371CF}"/>
                </a:ext>
              </a:extLst>
            </p:cNvPr>
            <p:cNvSpPr/>
            <p:nvPr/>
          </p:nvSpPr>
          <p:spPr>
            <a:xfrm>
              <a:off x="6543756" y="3782948"/>
              <a:ext cx="798604" cy="798604"/>
            </a:xfrm>
            <a:prstGeom prst="roundRect">
              <a:avLst>
                <a:gd name="adj" fmla="val 16065"/>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Graphic 69" descr="Leaf with solid fill">
              <a:extLst>
                <a:ext uri="{FF2B5EF4-FFF2-40B4-BE49-F238E27FC236}">
                  <a16:creationId xmlns:a16="http://schemas.microsoft.com/office/drawing/2014/main" id="{E5A3533F-1AFB-FE59-90DE-66204889FBDE}"/>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633385" y="3872577"/>
              <a:ext cx="619346" cy="619346"/>
            </a:xfrm>
            <a:prstGeom prst="rect">
              <a:avLst/>
            </a:prstGeom>
          </p:spPr>
        </p:pic>
      </p:grpSp>
      <p:grpSp>
        <p:nvGrpSpPr>
          <p:cNvPr id="77" name="Group 76">
            <a:extLst>
              <a:ext uri="{FF2B5EF4-FFF2-40B4-BE49-F238E27FC236}">
                <a16:creationId xmlns:a16="http://schemas.microsoft.com/office/drawing/2014/main" id="{18A328F8-1F84-48D0-FA4A-4AD949EDF37F}"/>
              </a:ext>
            </a:extLst>
          </p:cNvPr>
          <p:cNvGrpSpPr/>
          <p:nvPr/>
        </p:nvGrpSpPr>
        <p:grpSpPr>
          <a:xfrm>
            <a:off x="-1367189" y="2671132"/>
            <a:ext cx="798604" cy="798604"/>
            <a:chOff x="6543756" y="2671132"/>
            <a:chExt cx="798604" cy="798604"/>
          </a:xfrm>
        </p:grpSpPr>
        <p:sp>
          <p:nvSpPr>
            <p:cNvPr id="24" name="Rectangle: Rounded Corners 23">
              <a:extLst>
                <a:ext uri="{FF2B5EF4-FFF2-40B4-BE49-F238E27FC236}">
                  <a16:creationId xmlns:a16="http://schemas.microsoft.com/office/drawing/2014/main" id="{FA97169E-4C15-EC7B-0E23-20044282DF6B}"/>
                </a:ext>
              </a:extLst>
            </p:cNvPr>
            <p:cNvSpPr/>
            <p:nvPr/>
          </p:nvSpPr>
          <p:spPr>
            <a:xfrm>
              <a:off x="6543756" y="2671132"/>
              <a:ext cx="798604" cy="798604"/>
            </a:xfrm>
            <a:prstGeom prst="roundRect">
              <a:avLst>
                <a:gd name="adj" fmla="val 16065"/>
              </a:avLst>
            </a:prstGeom>
            <a:solidFill>
              <a:srgbClr val="FF72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Graphic 71" descr="Calculator with solid fill">
              <a:extLst>
                <a:ext uri="{FF2B5EF4-FFF2-40B4-BE49-F238E27FC236}">
                  <a16:creationId xmlns:a16="http://schemas.microsoft.com/office/drawing/2014/main" id="{BDB94F7B-F26C-BD4F-7AD9-89EB8CFCD25B}"/>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607220" y="2746032"/>
              <a:ext cx="653570" cy="653570"/>
            </a:xfrm>
            <a:prstGeom prst="rect">
              <a:avLst/>
            </a:prstGeom>
          </p:spPr>
        </p:pic>
      </p:grpSp>
      <p:sp>
        <p:nvSpPr>
          <p:cNvPr id="69" name="Freeform: Shape 68">
            <a:extLst>
              <a:ext uri="{FF2B5EF4-FFF2-40B4-BE49-F238E27FC236}">
                <a16:creationId xmlns:a16="http://schemas.microsoft.com/office/drawing/2014/main" id="{9652D869-76BD-A5BA-173C-481FB2F7D6AE}"/>
              </a:ext>
            </a:extLst>
          </p:cNvPr>
          <p:cNvSpPr/>
          <p:nvPr/>
        </p:nvSpPr>
        <p:spPr>
          <a:xfrm>
            <a:off x="-3289702" y="522879"/>
            <a:ext cx="2954744" cy="5858748"/>
          </a:xfrm>
          <a:custGeom>
            <a:avLst/>
            <a:gdLst>
              <a:gd name="connsiteX0" fmla="*/ 450510 w 2954744"/>
              <a:gd name="connsiteY0" fmla="*/ 0 h 5858748"/>
              <a:gd name="connsiteX1" fmla="*/ 608367 w 2954744"/>
              <a:gd name="connsiteY1" fmla="*/ 0 h 5858748"/>
              <a:gd name="connsiteX2" fmla="*/ 608367 w 2954744"/>
              <a:gd name="connsiteY2" fmla="*/ 58418 h 5858748"/>
              <a:gd name="connsiteX3" fmla="*/ 753902 w 2954744"/>
              <a:gd name="connsiteY3" fmla="*/ 203953 h 5858748"/>
              <a:gd name="connsiteX4" fmla="*/ 2200841 w 2954744"/>
              <a:gd name="connsiteY4" fmla="*/ 203953 h 5858748"/>
              <a:gd name="connsiteX5" fmla="*/ 2346376 w 2954744"/>
              <a:gd name="connsiteY5" fmla="*/ 58418 h 5858748"/>
              <a:gd name="connsiteX6" fmla="*/ 2346376 w 2954744"/>
              <a:gd name="connsiteY6" fmla="*/ 0 h 5858748"/>
              <a:gd name="connsiteX7" fmla="*/ 2504234 w 2954744"/>
              <a:gd name="connsiteY7" fmla="*/ 0 h 5858748"/>
              <a:gd name="connsiteX8" fmla="*/ 2954744 w 2954744"/>
              <a:gd name="connsiteY8" fmla="*/ 450510 h 5858748"/>
              <a:gd name="connsiteX9" fmla="*/ 2954744 w 2954744"/>
              <a:gd name="connsiteY9" fmla="*/ 5408238 h 5858748"/>
              <a:gd name="connsiteX10" fmla="*/ 2504234 w 2954744"/>
              <a:gd name="connsiteY10" fmla="*/ 5858748 h 5858748"/>
              <a:gd name="connsiteX11" fmla="*/ 450510 w 2954744"/>
              <a:gd name="connsiteY11" fmla="*/ 5858748 h 5858748"/>
              <a:gd name="connsiteX12" fmla="*/ 0 w 2954744"/>
              <a:gd name="connsiteY12" fmla="*/ 5408238 h 5858748"/>
              <a:gd name="connsiteX13" fmla="*/ 0 w 2954744"/>
              <a:gd name="connsiteY13" fmla="*/ 450510 h 5858748"/>
              <a:gd name="connsiteX14" fmla="*/ 450510 w 2954744"/>
              <a:gd name="connsiteY14" fmla="*/ 0 h 585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4744" h="5858748">
                <a:moveTo>
                  <a:pt x="450510" y="0"/>
                </a:moveTo>
                <a:lnTo>
                  <a:pt x="608367" y="0"/>
                </a:lnTo>
                <a:lnTo>
                  <a:pt x="608367" y="58418"/>
                </a:lnTo>
                <a:cubicBezTo>
                  <a:pt x="608367" y="138795"/>
                  <a:pt x="673525" y="203953"/>
                  <a:pt x="753902" y="203953"/>
                </a:cubicBezTo>
                <a:lnTo>
                  <a:pt x="2200841" y="203953"/>
                </a:lnTo>
                <a:cubicBezTo>
                  <a:pt x="2281218" y="203953"/>
                  <a:pt x="2346376" y="138795"/>
                  <a:pt x="2346376" y="58418"/>
                </a:cubicBezTo>
                <a:lnTo>
                  <a:pt x="2346376" y="0"/>
                </a:lnTo>
                <a:lnTo>
                  <a:pt x="2504234" y="0"/>
                </a:lnTo>
                <a:cubicBezTo>
                  <a:pt x="2753044" y="0"/>
                  <a:pt x="2954744" y="201700"/>
                  <a:pt x="2954744" y="450510"/>
                </a:cubicBezTo>
                <a:lnTo>
                  <a:pt x="2954744" y="5408238"/>
                </a:lnTo>
                <a:cubicBezTo>
                  <a:pt x="2954744" y="5657048"/>
                  <a:pt x="2753044" y="5858748"/>
                  <a:pt x="2504234" y="5858748"/>
                </a:cubicBezTo>
                <a:lnTo>
                  <a:pt x="450510" y="5858748"/>
                </a:lnTo>
                <a:cubicBezTo>
                  <a:pt x="201700" y="5858748"/>
                  <a:pt x="0" y="5657048"/>
                  <a:pt x="0" y="5408238"/>
                </a:cubicBezTo>
                <a:lnTo>
                  <a:pt x="0" y="450510"/>
                </a:lnTo>
                <a:cubicBezTo>
                  <a:pt x="0" y="201700"/>
                  <a:pt x="201700" y="0"/>
                  <a:pt x="450510" y="0"/>
                </a:cubicBezTo>
                <a:close/>
              </a:path>
            </a:pathLst>
          </a:cu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1">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pic>
        <p:nvPicPr>
          <p:cNvPr id="103" name="Picture 102">
            <a:extLst>
              <a:ext uri="{FF2B5EF4-FFF2-40B4-BE49-F238E27FC236}">
                <a16:creationId xmlns:a16="http://schemas.microsoft.com/office/drawing/2014/main" id="{487CD574-5DC9-FBD3-F478-C134FD4DE149}"/>
              </a:ext>
            </a:extLst>
          </p:cNvPr>
          <p:cNvPicPr>
            <a:picLocks noChangeAspect="1"/>
          </p:cNvPicPr>
          <p:nvPr/>
        </p:nvPicPr>
        <p:blipFill>
          <a:blip r:embed="rId22">
            <a:extLst>
              <a:ext uri="{28A0092B-C50C-407E-A947-70E740481C1C}">
                <a14:useLocalDpi xmlns:a14="http://schemas.microsoft.com/office/drawing/2010/main" val="0"/>
              </a:ext>
            </a:extLst>
          </a:blip>
          <a:srcRect/>
          <a:stretch/>
        </p:blipFill>
        <p:spPr>
          <a:xfrm>
            <a:off x="8029560" y="2103926"/>
            <a:ext cx="3829878" cy="2553251"/>
          </a:xfrm>
          <a:prstGeom prst="rect">
            <a:avLst/>
          </a:prstGeom>
        </p:spPr>
      </p:pic>
    </p:spTree>
    <p:extLst>
      <p:ext uri="{BB962C8B-B14F-4D97-AF65-F5344CB8AC3E}">
        <p14:creationId xmlns:p14="http://schemas.microsoft.com/office/powerpoint/2010/main" val="2075984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2213366" y="568497"/>
            <a:ext cx="7765267"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Il nostro PROGETTO</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86D21F57-E045-DFAE-D163-8B07F0C9F0B5}"/>
              </a:ext>
            </a:extLst>
          </p:cNvPr>
          <p:cNvSpPr txBox="1"/>
          <p:nvPr/>
        </p:nvSpPr>
        <p:spPr>
          <a:xfrm>
            <a:off x="734795" y="1876853"/>
            <a:ext cx="5833956" cy="4093428"/>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Lo scopo è ‘evolvere la gestione di un apparato prettamente fisico’  - che richiede la presenza di un addetto per poter interagire con la macchina -  ad un sistema di interfacciamento tra dispositivi a distanza.</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Possiamo</a:t>
            </a:r>
            <a:r>
              <a:rPr kumimoji="0" lang="it-IT" sz="2000" i="1"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parlare di </a:t>
            </a:r>
            <a:r>
              <a:rPr kumimoji="0" lang="it-IT" sz="2000" b="1"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industria 4.0</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cioè </a:t>
            </a:r>
            <a:r>
              <a:rPr lang="it-IT" sz="2000" dirty="0">
                <a:solidFill>
                  <a:schemeClr val="bg1"/>
                </a:solidFill>
                <a:latin typeface="Poppins Light" panose="00000400000000000000" pitchFamily="2" charset="0"/>
                <a:cs typeface="Poppins Light" panose="00000400000000000000" pitchFamily="2" charset="0"/>
              </a:rPr>
              <a:t>il futuro dell’industria .</a:t>
            </a:r>
          </a:p>
          <a:p>
            <a:pPr marL="285750" lvl="0" indent="-285750" algn="just">
              <a:buFont typeface="Arial" panose="020B0604020202020204" pitchFamily="34" charset="0"/>
              <a:buChar char="•"/>
              <a:defRPr/>
            </a:pP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L’interfacciamento alla macchina avviene tramite un gateway che si connette alla rete trasmettendo i dati.</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pic>
        <p:nvPicPr>
          <p:cNvPr id="6" name="Immagine 5" descr="Immagine che contiene testo, schermata, aqua, grafica&#10;&#10;Descrizione generata automaticamente">
            <a:extLst>
              <a:ext uri="{FF2B5EF4-FFF2-40B4-BE49-F238E27FC236}">
                <a16:creationId xmlns:a16="http://schemas.microsoft.com/office/drawing/2014/main" id="{96DA87D0-49E7-A044-9774-BD0AE01CD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7711" y="1635829"/>
            <a:ext cx="4129494" cy="4129494"/>
          </a:xfrm>
          <a:prstGeom prst="rect">
            <a:avLst/>
          </a:prstGeom>
        </p:spPr>
      </p:pic>
    </p:spTree>
    <p:extLst>
      <p:ext uri="{BB962C8B-B14F-4D97-AF65-F5344CB8AC3E}">
        <p14:creationId xmlns:p14="http://schemas.microsoft.com/office/powerpoint/2010/main" val="4161961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8.33333E-7 -3.33333E-6 L 8.33333E-7 0.03797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3357910" y="578095"/>
            <a:ext cx="5476179"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L’OCCASIONE</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EFC87BC8-067C-DF14-15A3-BF21C25C3B9F}"/>
              </a:ext>
            </a:extLst>
          </p:cNvPr>
          <p:cNvSpPr txBox="1"/>
          <p:nvPr/>
        </p:nvSpPr>
        <p:spPr>
          <a:xfrm>
            <a:off x="643214" y="1703074"/>
            <a:ext cx="5429391" cy="4401205"/>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Il nostro progetto, prevede lo sviluppo di una applicazione che si interfacci con una </a:t>
            </a:r>
            <a:r>
              <a:rPr lang="it-IT" sz="2000" b="1" dirty="0">
                <a:solidFill>
                  <a:schemeClr val="bg1"/>
                </a:solidFill>
                <a:latin typeface="Poppins Light" panose="00000400000000000000" pitchFamily="2" charset="0"/>
                <a:cs typeface="Poppins Light" panose="00000400000000000000" pitchFamily="2" charset="0"/>
              </a:rPr>
              <a:t>stampante flessografica </a:t>
            </a:r>
            <a:r>
              <a:rPr lang="it-IT" sz="2000" dirty="0">
                <a:solidFill>
                  <a:schemeClr val="bg1"/>
                </a:solidFill>
                <a:latin typeface="Poppins Light" panose="00000400000000000000" pitchFamily="2" charset="0"/>
                <a:cs typeface="Poppins Light" panose="00000400000000000000" pitchFamily="2" charset="0"/>
              </a:rPr>
              <a:t>situata presso il laboratorio territoriale per l’occupabilità di Lecco. </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Abbiamo quindi avuto la possibilità di usare </a:t>
            </a:r>
            <a:r>
              <a:rPr lang="it-IT" sz="2000" dirty="0">
                <a:solidFill>
                  <a:schemeClr val="bg1"/>
                </a:solidFill>
                <a:latin typeface="Poppins Light" panose="00000400000000000000" pitchFamily="2" charset="0"/>
                <a:cs typeface="Poppins Light" panose="00000400000000000000" pitchFamily="2" charset="0"/>
              </a:rPr>
              <a:t>le risorse tecnologiche del laboratorio e gli investimenti fatti da tutti i promotori a supporto  dell’innovazione IT del territorio con ricadute significative nell’ambito della </a:t>
            </a:r>
            <a:r>
              <a:rPr lang="it-IT" sz="2000" b="1" dirty="0">
                <a:solidFill>
                  <a:schemeClr val="bg1"/>
                </a:solidFill>
                <a:latin typeface="Poppins Light" panose="00000400000000000000" pitchFamily="2" charset="0"/>
                <a:cs typeface="Poppins Light" panose="00000400000000000000" pitchFamily="2" charset="0"/>
              </a:rPr>
              <a:t>collaborazione</a:t>
            </a:r>
            <a:r>
              <a:rPr lang="it-IT" sz="2000" dirty="0">
                <a:solidFill>
                  <a:schemeClr val="bg1"/>
                </a:solidFill>
                <a:latin typeface="Poppins Light" panose="00000400000000000000" pitchFamily="2" charset="0"/>
                <a:cs typeface="Poppins Light" panose="00000400000000000000" pitchFamily="2" charset="0"/>
              </a:rPr>
              <a:t>  multidisciplinare </a:t>
            </a:r>
            <a:r>
              <a:rPr lang="it-IT" sz="2000" b="1" dirty="0">
                <a:solidFill>
                  <a:schemeClr val="bg1"/>
                </a:solidFill>
                <a:latin typeface="Poppins Light" panose="00000400000000000000" pitchFamily="2" charset="0"/>
                <a:cs typeface="Poppins Light" panose="00000400000000000000" pitchFamily="2" charset="0"/>
              </a:rPr>
              <a:t>tra</a:t>
            </a:r>
            <a:r>
              <a:rPr lang="it-IT" sz="2000" dirty="0">
                <a:solidFill>
                  <a:schemeClr val="bg1"/>
                </a:solidFill>
                <a:latin typeface="Poppins Light" panose="00000400000000000000" pitchFamily="2" charset="0"/>
                <a:cs typeface="Poppins Light" panose="00000400000000000000" pitchFamily="2" charset="0"/>
              </a:rPr>
              <a:t> </a:t>
            </a:r>
            <a:r>
              <a:rPr lang="it-IT" sz="2000" b="1" dirty="0">
                <a:solidFill>
                  <a:schemeClr val="bg1"/>
                </a:solidFill>
                <a:latin typeface="Poppins Light" panose="00000400000000000000" pitchFamily="2" charset="0"/>
                <a:cs typeface="Poppins Light" panose="00000400000000000000" pitchFamily="2" charset="0"/>
              </a:rPr>
              <a:t>studenti</a:t>
            </a:r>
            <a:r>
              <a:rPr lang="it-IT" sz="2000" dirty="0">
                <a:solidFill>
                  <a:schemeClr val="bg1"/>
                </a:solidFill>
                <a:latin typeface="Poppins Light" panose="00000400000000000000" pitchFamily="2" charset="0"/>
                <a:cs typeface="Poppins Light" panose="00000400000000000000" pitchFamily="2" charset="0"/>
              </a:rPr>
              <a:t>.</a:t>
            </a:r>
            <a:endPar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endParaRPr>
          </a:p>
        </p:txBody>
      </p:sp>
      <p:pic>
        <p:nvPicPr>
          <p:cNvPr id="5" name="Immagine 4">
            <a:extLst>
              <a:ext uri="{FF2B5EF4-FFF2-40B4-BE49-F238E27FC236}">
                <a16:creationId xmlns:a16="http://schemas.microsoft.com/office/drawing/2014/main" id="{ED3DFD69-AB79-1532-9344-DA9928FE9DB7}"/>
              </a:ext>
            </a:extLst>
          </p:cNvPr>
          <p:cNvPicPr>
            <a:picLocks noChangeAspect="1"/>
          </p:cNvPicPr>
          <p:nvPr/>
        </p:nvPicPr>
        <p:blipFill rotWithShape="1">
          <a:blip r:embed="rId3"/>
          <a:srcRect l="2413" t="3264" r="17737"/>
          <a:stretch/>
        </p:blipFill>
        <p:spPr>
          <a:xfrm>
            <a:off x="6266985" y="1929159"/>
            <a:ext cx="5476179" cy="3473721"/>
          </a:xfrm>
          <a:prstGeom prst="rect">
            <a:avLst/>
          </a:prstGeom>
        </p:spPr>
      </p:pic>
    </p:spTree>
    <p:extLst>
      <p:ext uri="{BB962C8B-B14F-4D97-AF65-F5344CB8AC3E}">
        <p14:creationId xmlns:p14="http://schemas.microsoft.com/office/powerpoint/2010/main" val="3868423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2.08333E-6 1.48148E-6 L -2.08333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2213366" y="804832"/>
            <a:ext cx="9725739" cy="830997"/>
          </a:xfrm>
          <a:prstGeom prst="rect">
            <a:avLst/>
          </a:prstGeom>
          <a:noFill/>
        </p:spPr>
        <p:txBody>
          <a:bodyPr wrap="none" rtlCol="0">
            <a:spAutoFit/>
          </a:bodyPr>
          <a:lstStyle/>
          <a:p>
            <a:r>
              <a:rPr lang="en-US" sz="4800" dirty="0">
                <a:solidFill>
                  <a:schemeClr val="bg1"/>
                </a:solidFill>
                <a:latin typeface="Termina Light" panose="00000400000000000000" pitchFamily="50" charset="0"/>
              </a:rPr>
              <a:t>La nostra APPLICAZIONE</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sp>
        <p:nvSpPr>
          <p:cNvPr id="2" name="TextBox 24">
            <a:extLst>
              <a:ext uri="{FF2B5EF4-FFF2-40B4-BE49-F238E27FC236}">
                <a16:creationId xmlns:a16="http://schemas.microsoft.com/office/drawing/2014/main" id="{9C38E2CD-39E1-60F4-4A94-F8C37F873571}"/>
              </a:ext>
            </a:extLst>
          </p:cNvPr>
          <p:cNvSpPr txBox="1"/>
          <p:nvPr/>
        </p:nvSpPr>
        <p:spPr>
          <a:xfrm>
            <a:off x="5334787" y="1869094"/>
            <a:ext cx="5432740" cy="3170099"/>
          </a:xfrm>
          <a:prstGeom prst="rect">
            <a:avLst/>
          </a:prstGeom>
          <a:noFill/>
        </p:spPr>
        <p:txBody>
          <a:bodyPr wrap="square" rtlCol="0">
            <a:spAutoFit/>
          </a:bodyPr>
          <a:lstStyle/>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L’applicazione è stata sviluppata usando </a:t>
            </a:r>
            <a:r>
              <a:rPr lang="it-IT" sz="2000" b="1" dirty="0">
                <a:solidFill>
                  <a:schemeClr val="bg1"/>
                </a:solidFill>
                <a:latin typeface="Poppins Light" panose="00000400000000000000" pitchFamily="2" charset="0"/>
                <a:cs typeface="Poppins Light" panose="00000400000000000000" pitchFamily="2" charset="0"/>
              </a:rPr>
              <a:t>Microsoft </a:t>
            </a:r>
            <a:r>
              <a:rPr lang="it-IT" sz="2000" b="1" dirty="0" err="1">
                <a:solidFill>
                  <a:schemeClr val="bg1"/>
                </a:solidFill>
                <a:latin typeface="Poppins Light" panose="00000400000000000000" pitchFamily="2" charset="0"/>
                <a:cs typeface="Poppins Light" panose="00000400000000000000" pitchFamily="2" charset="0"/>
              </a:rPr>
              <a:t>.net</a:t>
            </a:r>
            <a:r>
              <a:rPr lang="it-IT" sz="2000" b="1" dirty="0">
                <a:solidFill>
                  <a:schemeClr val="bg1"/>
                </a:solidFill>
                <a:latin typeface="Poppins Light" panose="00000400000000000000" pitchFamily="2" charset="0"/>
                <a:cs typeface="Poppins Light" panose="00000400000000000000" pitchFamily="2" charset="0"/>
              </a:rPr>
              <a:t> </a:t>
            </a:r>
            <a:r>
              <a:rPr lang="it-IT" sz="2000" b="1" dirty="0" err="1">
                <a:solidFill>
                  <a:schemeClr val="bg1"/>
                </a:solidFill>
                <a:latin typeface="Poppins Light" panose="00000400000000000000" pitchFamily="2" charset="0"/>
                <a:cs typeface="Poppins Light" panose="00000400000000000000" pitchFamily="2" charset="0"/>
              </a:rPr>
              <a:t>maui</a:t>
            </a:r>
            <a:r>
              <a:rPr lang="it-IT" sz="2000" dirty="0">
                <a:solidFill>
                  <a:schemeClr val="bg1"/>
                </a:solidFill>
                <a:latin typeface="Poppins Light" panose="00000400000000000000" pitchFamily="2" charset="0"/>
                <a:cs typeface="Poppins Light" panose="00000400000000000000" pitchFamily="2" charset="0"/>
              </a:rPr>
              <a:t>, sia per Android che per </a:t>
            </a:r>
            <a:r>
              <a:rPr lang="it-IT" sz="2000" dirty="0" err="1">
                <a:solidFill>
                  <a:schemeClr val="bg1"/>
                </a:solidFill>
                <a:latin typeface="Poppins Light" panose="00000400000000000000" pitchFamily="2" charset="0"/>
                <a:cs typeface="Poppins Light" panose="00000400000000000000" pitchFamily="2" charset="0"/>
              </a:rPr>
              <a:t>ios</a:t>
            </a:r>
            <a:r>
              <a:rPr lang="it-IT" sz="2000" dirty="0">
                <a:solidFill>
                  <a:schemeClr val="bg1"/>
                </a:solidFill>
                <a:latin typeface="Poppins Light" panose="00000400000000000000" pitchFamily="2" charset="0"/>
                <a:cs typeface="Poppins Light" panose="00000400000000000000" pitchFamily="2" charset="0"/>
              </a:rPr>
              <a:t>.</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Nell’applicazione ci interfacciamo con Corvina cloud attraverso delle </a:t>
            </a:r>
            <a:r>
              <a:rPr kumimoji="0" lang="it-IT" sz="2000" b="1" i="0" u="sng"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API</a:t>
            </a:r>
            <a:r>
              <a:rPr kumimoji="0" lang="it-IT" sz="2000" i="0" u="none" strike="noStrike" kern="1200" cap="none" spc="0" normalizeH="0" dirty="0">
                <a:ln>
                  <a:noFill/>
                </a:ln>
                <a:solidFill>
                  <a:schemeClr val="bg1"/>
                </a:solidFill>
                <a:effectLst/>
                <a:uLnTx/>
                <a:uFillTx/>
                <a:latin typeface="Poppins Light" panose="00000400000000000000" pitchFamily="2" charset="0"/>
                <a:cs typeface="Poppins Light" panose="00000400000000000000" pitchFamily="2" charset="0"/>
              </a:rPr>
              <a:t>: esse sono dei servizi offerti dalle varie organizzazioni che permettono la comunicazione attraverso uno scambio di richieste di dati.</a:t>
            </a:r>
          </a:p>
        </p:txBody>
      </p:sp>
      <p:pic>
        <p:nvPicPr>
          <p:cNvPr id="1026" name="Picture 2" descr="The .NET MAUI Podcast">
            <a:extLst>
              <a:ext uri="{FF2B5EF4-FFF2-40B4-BE49-F238E27FC236}">
                <a16:creationId xmlns:a16="http://schemas.microsoft.com/office/drawing/2014/main" id="{7C57BA6E-6220-5B2E-ABCB-BCAD2865E1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650" y="1869094"/>
            <a:ext cx="3822580" cy="3822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7267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3.54167E-6 1.48148E-6 L 3.54167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256DB6-8D76-2552-7C08-3E6BCC7C3242}"/>
              </a:ext>
            </a:extLst>
          </p:cNvPr>
          <p:cNvSpPr txBox="1"/>
          <p:nvPr/>
        </p:nvSpPr>
        <p:spPr>
          <a:xfrm>
            <a:off x="3405115" y="804832"/>
            <a:ext cx="5801588" cy="830997"/>
          </a:xfrm>
          <a:prstGeom prst="rect">
            <a:avLst/>
          </a:prstGeom>
          <a:noFill/>
        </p:spPr>
        <p:txBody>
          <a:bodyPr wrap="none" rtlCol="0">
            <a:spAutoFit/>
          </a:bodyPr>
          <a:lstStyle/>
          <a:p>
            <a:r>
              <a:rPr lang="it-IT" sz="4800" dirty="0">
                <a:solidFill>
                  <a:schemeClr val="bg1"/>
                </a:solidFill>
                <a:latin typeface="Termina Light" panose="00000400000000000000" pitchFamily="50" charset="0"/>
              </a:rPr>
              <a:t>La SICUREZZA</a:t>
            </a:r>
          </a:p>
        </p:txBody>
      </p:sp>
      <p:grpSp>
        <p:nvGrpSpPr>
          <p:cNvPr id="76" name="Group 75">
            <a:extLst>
              <a:ext uri="{FF2B5EF4-FFF2-40B4-BE49-F238E27FC236}">
                <a16:creationId xmlns:a16="http://schemas.microsoft.com/office/drawing/2014/main" id="{983DAC07-42F8-3726-E6BA-B114F25DE232}"/>
              </a:ext>
            </a:extLst>
          </p:cNvPr>
          <p:cNvGrpSpPr/>
          <p:nvPr/>
        </p:nvGrpSpPr>
        <p:grpSpPr>
          <a:xfrm>
            <a:off x="666609" y="568497"/>
            <a:ext cx="714871" cy="714871"/>
            <a:chOff x="5698925" y="2671132"/>
            <a:chExt cx="798604" cy="798604"/>
          </a:xfrm>
          <a:effectLst/>
        </p:grpSpPr>
        <p:sp>
          <p:nvSpPr>
            <p:cNvPr id="23" name="Rectangle: Rounded Corners 22">
              <a:extLst>
                <a:ext uri="{FF2B5EF4-FFF2-40B4-BE49-F238E27FC236}">
                  <a16:creationId xmlns:a16="http://schemas.microsoft.com/office/drawing/2014/main" id="{03B7D3DD-34DF-A856-5D15-F004CCFB4139}"/>
                </a:ext>
              </a:extLst>
            </p:cNvPr>
            <p:cNvSpPr/>
            <p:nvPr/>
          </p:nvSpPr>
          <p:spPr>
            <a:xfrm>
              <a:off x="5698925" y="2671132"/>
              <a:ext cx="798604" cy="798604"/>
            </a:xfrm>
            <a:prstGeom prst="roundRect">
              <a:avLst>
                <a:gd name="adj" fmla="val 160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Graphic 73">
              <a:extLst>
                <a:ext uri="{FF2B5EF4-FFF2-40B4-BE49-F238E27FC236}">
                  <a16:creationId xmlns:a16="http://schemas.microsoft.com/office/drawing/2014/main" id="{D720AFD1-A3D5-3F50-BD00-88CCAD0B57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765247" y="2731924"/>
              <a:ext cx="667391" cy="667391"/>
            </a:xfrm>
            <a:prstGeom prst="rect">
              <a:avLst/>
            </a:prstGeom>
          </p:spPr>
        </p:pic>
      </p:grpSp>
      <p:pic>
        <p:nvPicPr>
          <p:cNvPr id="1026" name="Picture 2" descr="Embracing Data Encryption in the Cloud | WHOA.com">
            <a:extLst>
              <a:ext uri="{FF2B5EF4-FFF2-40B4-BE49-F238E27FC236}">
                <a16:creationId xmlns:a16="http://schemas.microsoft.com/office/drawing/2014/main" id="{80F53088-9EA0-8D39-7710-9BB4A6CC56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5828" y="2114443"/>
            <a:ext cx="4920173" cy="327910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24">
            <a:extLst>
              <a:ext uri="{FF2B5EF4-FFF2-40B4-BE49-F238E27FC236}">
                <a16:creationId xmlns:a16="http://schemas.microsoft.com/office/drawing/2014/main" id="{EEB482BA-5458-8175-6D39-BF09BBCB21CD}"/>
              </a:ext>
            </a:extLst>
          </p:cNvPr>
          <p:cNvSpPr txBox="1"/>
          <p:nvPr/>
        </p:nvSpPr>
        <p:spPr>
          <a:xfrm>
            <a:off x="488137" y="2260040"/>
            <a:ext cx="5833956" cy="3170099"/>
          </a:xfrm>
          <a:prstGeom prst="rect">
            <a:avLst/>
          </a:prstGeom>
          <a:noFill/>
        </p:spPr>
        <p:txBody>
          <a:bodyPr wrap="square" rtlCol="0">
            <a:spAutoFit/>
          </a:bodyPr>
          <a:lstStyle/>
          <a:p>
            <a:pPr lvl="0" algn="just">
              <a:defRPr/>
            </a:pPr>
            <a:r>
              <a:rPr lang="it-IT" sz="2000" dirty="0">
                <a:solidFill>
                  <a:schemeClr val="bg1"/>
                </a:solidFill>
                <a:latin typeface="Poppins Light" panose="00000400000000000000" pitchFamily="2" charset="0"/>
                <a:cs typeface="Poppins Light" panose="00000400000000000000" pitchFamily="2" charset="0"/>
              </a:rPr>
              <a:t>La gestione della sicurezza comprende:</a:t>
            </a:r>
          </a:p>
          <a:p>
            <a:pPr lvl="0" algn="just">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 richiesta dell’accesso a Corvina. </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L’applicazione utilizza la tecnologia JWT (</a:t>
            </a:r>
            <a:r>
              <a:rPr lang="it-IT" sz="2000" dirty="0" err="1">
                <a:solidFill>
                  <a:schemeClr val="bg1"/>
                </a:solidFill>
                <a:latin typeface="Poppins Light" panose="00000400000000000000" pitchFamily="2" charset="0"/>
                <a:cs typeface="Poppins Light" panose="00000400000000000000" pitchFamily="2" charset="0"/>
              </a:rPr>
              <a:t>json</a:t>
            </a:r>
            <a:r>
              <a:rPr lang="it-IT" sz="2000" dirty="0">
                <a:solidFill>
                  <a:schemeClr val="bg1"/>
                </a:solidFill>
                <a:latin typeface="Poppins Light" panose="00000400000000000000" pitchFamily="2" charset="0"/>
                <a:cs typeface="Poppins Light" panose="00000400000000000000" pitchFamily="2" charset="0"/>
              </a:rPr>
              <a:t> web token).</a:t>
            </a:r>
          </a:p>
          <a:p>
            <a:pPr marL="285750" lvl="0" indent="-285750" algn="just">
              <a:buFont typeface="Arial" panose="020B0604020202020204" pitchFamily="34" charset="0"/>
              <a:buChar char="•"/>
              <a:defRPr/>
            </a:pPr>
            <a:endParaRPr lang="it-IT" sz="2000" dirty="0">
              <a:solidFill>
                <a:schemeClr val="bg1"/>
              </a:solidFill>
              <a:latin typeface="Poppins Light" panose="00000400000000000000" pitchFamily="2" charset="0"/>
              <a:cs typeface="Poppins Light" panose="00000400000000000000" pitchFamily="2" charset="0"/>
            </a:endParaRPr>
          </a:p>
          <a:p>
            <a:pPr marL="285750" lvl="0" indent="-285750" algn="just">
              <a:buFont typeface="Arial" panose="020B0604020202020204" pitchFamily="34" charset="0"/>
              <a:buChar char="•"/>
              <a:defRPr/>
            </a:pPr>
            <a:r>
              <a:rPr lang="it-IT" sz="2000" dirty="0">
                <a:solidFill>
                  <a:schemeClr val="bg1"/>
                </a:solidFill>
                <a:latin typeface="Poppins Light" panose="00000400000000000000" pitchFamily="2" charset="0"/>
                <a:cs typeface="Poppins Light" panose="00000400000000000000" pitchFamily="2" charset="0"/>
              </a:rPr>
              <a:t>Rimaniamo autenticati tramite un refresh token per garantire la sicurezza della comunicazione</a:t>
            </a:r>
          </a:p>
        </p:txBody>
      </p:sp>
    </p:spTree>
    <p:extLst>
      <p:ext uri="{BB962C8B-B14F-4D97-AF65-F5344CB8AC3E}">
        <p14:creationId xmlns:p14="http://schemas.microsoft.com/office/powerpoint/2010/main" val="573849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500"/>
                                  </p:stCondLst>
                                  <p:childTnLst>
                                    <p:animMotion origin="layout" path="M 3.33333E-6 2.96296E-6 L 3.33333E-6 0.03796 " pathEditMode="relative" rAng="0" ptsTypes="AA">
                                      <p:cBhvr>
                                        <p:cTn id="9" dur="750" spd="-100000" fill="hold"/>
                                        <p:tgtEl>
                                          <p:spTgt spid="2"/>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79F7033-14CF-9483-B3D4-5426B8F52BC8}"/>
              </a:ext>
            </a:extLst>
          </p:cNvPr>
          <p:cNvSpPr/>
          <p:nvPr/>
        </p:nvSpPr>
        <p:spPr>
          <a:xfrm>
            <a:off x="93027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Rounded Corners 15">
            <a:extLst>
              <a:ext uri="{FF2B5EF4-FFF2-40B4-BE49-F238E27FC236}">
                <a16:creationId xmlns:a16="http://schemas.microsoft.com/office/drawing/2014/main" id="{1E25CB15-24D1-F1F1-B5DB-51FE5B58BF95}"/>
              </a:ext>
            </a:extLst>
          </p:cNvPr>
          <p:cNvSpPr/>
          <p:nvPr/>
        </p:nvSpPr>
        <p:spPr>
          <a:xfrm>
            <a:off x="3561292"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5D4B58FB-38F4-3B30-3FB3-07FD9AF3BBAB}"/>
              </a:ext>
            </a:extLst>
          </p:cNvPr>
          <p:cNvSpPr/>
          <p:nvPr/>
        </p:nvSpPr>
        <p:spPr>
          <a:xfrm>
            <a:off x="6192309"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194A5256-5BE7-E717-5F99-C8CC2FB78036}"/>
              </a:ext>
            </a:extLst>
          </p:cNvPr>
          <p:cNvSpPr/>
          <p:nvPr/>
        </p:nvSpPr>
        <p:spPr>
          <a:xfrm>
            <a:off x="8823325" y="2147239"/>
            <a:ext cx="2438400" cy="3644900"/>
          </a:xfrm>
          <a:prstGeom prst="roundRect">
            <a:avLst>
              <a:gd name="adj" fmla="val 4688"/>
            </a:avLst>
          </a:prstGeom>
          <a:solidFill>
            <a:schemeClr val="bg1">
              <a:alpha val="22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4442B1AF-D1C8-C909-40F3-3692AB01A087}"/>
              </a:ext>
            </a:extLst>
          </p:cNvPr>
          <p:cNvSpPr txBox="1"/>
          <p:nvPr/>
        </p:nvSpPr>
        <p:spPr>
          <a:xfrm>
            <a:off x="1001563" y="3551692"/>
            <a:ext cx="229582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prstClr val="white"/>
                </a:solidFill>
                <a:latin typeface="Poppins Light" panose="02000000000000000000" pitchFamily="2" charset="0"/>
                <a:cs typeface="Poppins Light" panose="02000000000000000000" pitchFamily="2" charset="0"/>
              </a:rPr>
              <a:t>Organizations</a:t>
            </a:r>
            <a:endParaRPr kumimoji="0" lang="en-US" sz="2400" b="1" i="0" u="none" strike="noStrike" kern="1200" cap="none" spc="0" normalizeH="0" baseline="0" noProof="0" dirty="0">
              <a:ln>
                <a:noFill/>
              </a:ln>
              <a:solidFill>
                <a:prstClr val="white"/>
              </a:solidFill>
              <a:effectLst/>
              <a:uLnTx/>
              <a:uFillTx/>
              <a:latin typeface="Poppins Light" panose="02000000000000000000" pitchFamily="2" charset="0"/>
              <a:cs typeface="Poppins Light" panose="02000000000000000000" pitchFamily="2" charset="0"/>
            </a:endParaRPr>
          </a:p>
        </p:txBody>
      </p:sp>
      <p:sp>
        <p:nvSpPr>
          <p:cNvPr id="22" name="TextBox 21">
            <a:extLst>
              <a:ext uri="{FF2B5EF4-FFF2-40B4-BE49-F238E27FC236}">
                <a16:creationId xmlns:a16="http://schemas.microsoft.com/office/drawing/2014/main" id="{1F03004B-482C-61C8-1688-EF6A8B36C3D0}"/>
              </a:ext>
            </a:extLst>
          </p:cNvPr>
          <p:cNvSpPr txBox="1"/>
          <p:nvPr/>
        </p:nvSpPr>
        <p:spPr>
          <a:xfrm>
            <a:off x="4095848" y="3742192"/>
            <a:ext cx="1369286"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Devices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3" name="TextBox 22">
            <a:extLst>
              <a:ext uri="{FF2B5EF4-FFF2-40B4-BE49-F238E27FC236}">
                <a16:creationId xmlns:a16="http://schemas.microsoft.com/office/drawing/2014/main" id="{B1C9BD03-F120-3640-7C6B-D63730BD1468}"/>
              </a:ext>
            </a:extLst>
          </p:cNvPr>
          <p:cNvSpPr txBox="1"/>
          <p:nvPr/>
        </p:nvSpPr>
        <p:spPr>
          <a:xfrm>
            <a:off x="6787781" y="3742192"/>
            <a:ext cx="1247457"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Alarms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4" name="TextBox 23">
            <a:extLst>
              <a:ext uri="{FF2B5EF4-FFF2-40B4-BE49-F238E27FC236}">
                <a16:creationId xmlns:a16="http://schemas.microsoft.com/office/drawing/2014/main" id="{F2739381-D88D-D505-CFCB-865829C97677}"/>
              </a:ext>
            </a:extLst>
          </p:cNvPr>
          <p:cNvSpPr txBox="1"/>
          <p:nvPr/>
        </p:nvSpPr>
        <p:spPr>
          <a:xfrm>
            <a:off x="9014842" y="3742192"/>
            <a:ext cx="2055371"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noProof="0" dirty="0">
                <a:solidFill>
                  <a:srgbClr val="A5A5A5"/>
                </a:solidFill>
                <a:latin typeface="Poppins Light" panose="02000000000000000000" pitchFamily="2" charset="0"/>
                <a:cs typeface="Poppins Light" panose="02000000000000000000" pitchFamily="2" charset="0"/>
              </a:rPr>
              <a:t>Dashboards</a:t>
            </a:r>
            <a:endParaRPr kumimoji="0" lang="en-US" sz="2400" b="0" i="0" u="none" strike="noStrike" kern="1200" cap="none" spc="0" normalizeH="0" baseline="0" noProof="0" dirty="0">
              <a:ln>
                <a:noFill/>
              </a:ln>
              <a:solidFill>
                <a:srgbClr val="A5A5A5"/>
              </a:solidFill>
              <a:effectLst/>
              <a:uLnTx/>
              <a:uFillTx/>
              <a:latin typeface="Poppins Light" panose="02000000000000000000" pitchFamily="2" charset="0"/>
              <a:cs typeface="Poppins Light" panose="02000000000000000000" pitchFamily="2" charset="0"/>
            </a:endParaRPr>
          </a:p>
        </p:txBody>
      </p:sp>
      <p:sp>
        <p:nvSpPr>
          <p:cNvPr id="25" name="TextBox 24">
            <a:extLst>
              <a:ext uri="{FF2B5EF4-FFF2-40B4-BE49-F238E27FC236}">
                <a16:creationId xmlns:a16="http://schemas.microsoft.com/office/drawing/2014/main" id="{1D410EEF-7A48-8B49-1E06-B16625311F81}"/>
              </a:ext>
            </a:extLst>
          </p:cNvPr>
          <p:cNvSpPr txBox="1"/>
          <p:nvPr/>
        </p:nvSpPr>
        <p:spPr>
          <a:xfrm>
            <a:off x="1191068" y="4147487"/>
            <a:ext cx="1916815" cy="1200329"/>
          </a:xfrm>
          <a:prstGeom prst="rect">
            <a:avLst/>
          </a:prstGeom>
          <a:noFill/>
        </p:spPr>
        <p:txBody>
          <a:bodyPr wrap="square" rtlCol="0">
            <a:spAutoFit/>
          </a:bodyPr>
          <a:lstStyle/>
          <a:p>
            <a:pPr lvl="0" algn="ctr">
              <a:defRPr/>
            </a:pPr>
            <a:r>
              <a:rPr lang="it-IT" sz="1200" b="1" dirty="0">
                <a:solidFill>
                  <a:schemeClr val="bg1"/>
                </a:solidFill>
              </a:rPr>
              <a:t>Questa funzionalità permette di visualizzare le varie organizzazioni a cui si appartiene. Accedendo è possibile vedere tutto quello condiviso.</a:t>
            </a:r>
            <a:endParaRPr kumimoji="0" lang="en-US" sz="1200" b="1" i="0" u="none" strike="noStrike" kern="1200" cap="none" spc="0" normalizeH="0" baseline="0" noProof="0" dirty="0">
              <a:ln>
                <a:noFill/>
              </a:ln>
              <a:solidFill>
                <a:schemeClr val="bg1"/>
              </a:solidFill>
              <a:effectLst/>
              <a:uLnTx/>
              <a:uFillTx/>
              <a:latin typeface="Poppins Light" panose="00000400000000000000" pitchFamily="2" charset="0"/>
              <a:cs typeface="Poppins Light" panose="00000400000000000000" pitchFamily="2" charset="0"/>
            </a:endParaRPr>
          </a:p>
        </p:txBody>
      </p:sp>
      <p:sp>
        <p:nvSpPr>
          <p:cNvPr id="29" name="TextBox 28">
            <a:extLst>
              <a:ext uri="{FF2B5EF4-FFF2-40B4-BE49-F238E27FC236}">
                <a16:creationId xmlns:a16="http://schemas.microsoft.com/office/drawing/2014/main" id="{8C90B083-BED7-9AA8-8BD0-76686110315E}"/>
              </a:ext>
            </a:extLst>
          </p:cNvPr>
          <p:cNvSpPr txBox="1"/>
          <p:nvPr/>
        </p:nvSpPr>
        <p:spPr>
          <a:xfrm>
            <a:off x="3822083" y="4433237"/>
            <a:ext cx="1916815" cy="1061829"/>
          </a:xfrm>
          <a:prstGeom prst="rect">
            <a:avLst/>
          </a:prstGeom>
          <a:noFill/>
        </p:spPr>
        <p:txBody>
          <a:bodyPr wrap="square" rtlCol="0">
            <a:spAutoFit/>
          </a:bodyPr>
          <a:lstStyle/>
          <a:p>
            <a:pPr lvl="0" algn="ctr">
              <a:defRPr/>
            </a:pPr>
            <a:r>
              <a:rPr lang="it-IT" sz="1050" dirty="0">
                <a:solidFill>
                  <a:srgbClr val="A5A5A5"/>
                </a:solidFill>
                <a:latin typeface="The Sans Light-" panose="020B0604020202020204" charset="0"/>
                <a:cs typeface="The Sans Light-" panose="020B0604020202020204" charset="0"/>
              </a:rPr>
              <a:t>L’elemento corrente permette di visualizzare i dispositivi apparentanti ad una specifica organizzazione, è quindi possibile vedere lo stato di esso e i dati che produce.</a:t>
            </a:r>
            <a:endParaRPr kumimoji="0" lang="en-US" sz="1050" i="0" u="none" strike="noStrike" kern="1200" cap="none" spc="0" normalizeH="0" baseline="0" noProof="0" dirty="0">
              <a:ln>
                <a:noFill/>
              </a:ln>
              <a:solidFill>
                <a:srgbClr val="A5A5A5"/>
              </a:solidFill>
              <a:effectLst/>
              <a:uLnTx/>
              <a:uFillTx/>
              <a:latin typeface="The Sans Light-" panose="020B0604020202020204" charset="0"/>
              <a:cs typeface="The Sans Light-" panose="020B0604020202020204" charset="0"/>
            </a:endParaRPr>
          </a:p>
        </p:txBody>
      </p:sp>
      <p:sp>
        <p:nvSpPr>
          <p:cNvPr id="30" name="TextBox 29">
            <a:extLst>
              <a:ext uri="{FF2B5EF4-FFF2-40B4-BE49-F238E27FC236}">
                <a16:creationId xmlns:a16="http://schemas.microsoft.com/office/drawing/2014/main" id="{92E8D839-C491-B96D-E873-0C903C01E62D}"/>
              </a:ext>
            </a:extLst>
          </p:cNvPr>
          <p:cNvSpPr txBox="1"/>
          <p:nvPr/>
        </p:nvSpPr>
        <p:spPr>
          <a:xfrm>
            <a:off x="6453102" y="4433237"/>
            <a:ext cx="1916815" cy="1223412"/>
          </a:xfrm>
          <a:prstGeom prst="rect">
            <a:avLst/>
          </a:prstGeom>
          <a:noFill/>
        </p:spPr>
        <p:txBody>
          <a:bodyPr wrap="square" rtlCol="0">
            <a:spAutoFit/>
          </a:bodyPr>
          <a:lstStyle/>
          <a:p>
            <a:pPr lvl="0" algn="ctr">
              <a:defRPr/>
            </a:pPr>
            <a:r>
              <a:rPr lang="it-IT" sz="1050" dirty="0">
                <a:solidFill>
                  <a:srgbClr val="A5A5A5"/>
                </a:solidFill>
              </a:rPr>
              <a:t>Questa caratteristica permette di avere delle notifiche che informano l’utente di qualsiasi evento da lui predefinito, come ad esempio la raggiunta di valori specifici dei parametri designati.</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sp>
        <p:nvSpPr>
          <p:cNvPr id="31" name="TextBox 30">
            <a:extLst>
              <a:ext uri="{FF2B5EF4-FFF2-40B4-BE49-F238E27FC236}">
                <a16:creationId xmlns:a16="http://schemas.microsoft.com/office/drawing/2014/main" id="{EC06E2D3-C33E-9400-3C77-7882E7F76C42}"/>
              </a:ext>
            </a:extLst>
          </p:cNvPr>
          <p:cNvSpPr txBox="1"/>
          <p:nvPr/>
        </p:nvSpPr>
        <p:spPr>
          <a:xfrm>
            <a:off x="9084118" y="4433237"/>
            <a:ext cx="1916815" cy="900246"/>
          </a:xfrm>
          <a:prstGeom prst="rect">
            <a:avLst/>
          </a:prstGeom>
          <a:noFill/>
        </p:spPr>
        <p:txBody>
          <a:bodyPr wrap="square" rtlCol="0">
            <a:spAutoFit/>
          </a:bodyPr>
          <a:lstStyle/>
          <a:p>
            <a:pPr lvl="0" algn="ctr">
              <a:defRPr/>
            </a:pPr>
            <a:r>
              <a:rPr lang="it-IT" sz="1050" dirty="0">
                <a:solidFill>
                  <a:srgbClr val="A5A5A5"/>
                </a:solidFill>
              </a:rPr>
              <a:t>Questo aspetto permette di organizzare i vari dati dell’applicazione in una comoda pagina grafica, rendendo la lettura più intuitiva </a:t>
            </a:r>
            <a:endParaRPr kumimoji="0" lang="en-US" sz="1050" i="0" u="none" strike="noStrike" kern="1200" cap="none" spc="0" normalizeH="0" baseline="0" noProof="0" dirty="0">
              <a:ln>
                <a:noFill/>
              </a:ln>
              <a:solidFill>
                <a:srgbClr val="A5A5A5"/>
              </a:solidFill>
              <a:effectLst/>
              <a:uLnTx/>
              <a:uFillTx/>
              <a:latin typeface="Poppins Light" panose="00000400000000000000" pitchFamily="2" charset="0"/>
              <a:cs typeface="Poppins Light" panose="00000400000000000000" pitchFamily="2" charset="0"/>
            </a:endParaRPr>
          </a:p>
        </p:txBody>
      </p:sp>
      <p:pic>
        <p:nvPicPr>
          <p:cNvPr id="21" name="Picture 20">
            <a:extLst>
              <a:ext uri="{FF2B5EF4-FFF2-40B4-BE49-F238E27FC236}">
                <a16:creationId xmlns:a16="http://schemas.microsoft.com/office/drawing/2014/main" id="{D4A400A6-D98D-872E-8AFA-73E8C6C3FFB8}"/>
              </a:ext>
            </a:extLst>
          </p:cNvPr>
          <p:cNvPicPr>
            <a:picLocks noChangeAspect="1"/>
          </p:cNvPicPr>
          <p:nvPr/>
        </p:nvPicPr>
        <p:blipFill>
          <a:blip r:embed="rId2"/>
          <a:stretch>
            <a:fillRect/>
          </a:stretch>
        </p:blipFill>
        <p:spPr>
          <a:xfrm>
            <a:off x="12976225" y="978195"/>
            <a:ext cx="7181710" cy="4901609"/>
          </a:xfrm>
          <a:prstGeom prst="rect">
            <a:avLst/>
          </a:prstGeom>
        </p:spPr>
      </p:pic>
      <p:sp>
        <p:nvSpPr>
          <p:cNvPr id="34" name="Oval 33">
            <a:extLst>
              <a:ext uri="{FF2B5EF4-FFF2-40B4-BE49-F238E27FC236}">
                <a16:creationId xmlns:a16="http://schemas.microsoft.com/office/drawing/2014/main" id="{F85D7712-5B01-3AF1-FE71-7FF4FA0E740E}"/>
              </a:ext>
            </a:extLst>
          </p:cNvPr>
          <p:cNvSpPr/>
          <p:nvPr/>
        </p:nvSpPr>
        <p:spPr>
          <a:xfrm rot="21192969">
            <a:off x="-12786037" y="-2402880"/>
            <a:ext cx="22446050" cy="22446050"/>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7" name="Group 36">
            <a:extLst>
              <a:ext uri="{FF2B5EF4-FFF2-40B4-BE49-F238E27FC236}">
                <a16:creationId xmlns:a16="http://schemas.microsoft.com/office/drawing/2014/main" id="{385D8608-6FC5-FD8F-B6BE-A46FA7A4ED8C}"/>
              </a:ext>
            </a:extLst>
          </p:cNvPr>
          <p:cNvGrpSpPr/>
          <p:nvPr/>
        </p:nvGrpSpPr>
        <p:grpSpPr>
          <a:xfrm>
            <a:off x="-9175584" y="-181391"/>
            <a:ext cx="12931798" cy="12931798"/>
            <a:chOff x="-2979855" y="496957"/>
            <a:chExt cx="11236836" cy="11236836"/>
          </a:xfrm>
        </p:grpSpPr>
        <p:sp>
          <p:nvSpPr>
            <p:cNvPr id="38" name="Oval 37">
              <a:extLst>
                <a:ext uri="{FF2B5EF4-FFF2-40B4-BE49-F238E27FC236}">
                  <a16:creationId xmlns:a16="http://schemas.microsoft.com/office/drawing/2014/main" id="{62FF9089-8237-19E5-96E1-2E1CE3F6B7F0}"/>
                </a:ext>
              </a:extLst>
            </p:cNvPr>
            <p:cNvSpPr/>
            <p:nvPr/>
          </p:nvSpPr>
          <p:spPr>
            <a:xfrm>
              <a:off x="-2979855" y="496957"/>
              <a:ext cx="11236836" cy="1123683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0" name="Picture 4">
              <a:extLst>
                <a:ext uri="{FF2B5EF4-FFF2-40B4-BE49-F238E27FC236}">
                  <a16:creationId xmlns:a16="http://schemas.microsoft.com/office/drawing/2014/main" id="{F66B258D-7604-C83A-7339-5052A485F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6475379" y="2002598"/>
              <a:ext cx="891915" cy="891915"/>
            </a:xfrm>
            <a:prstGeom prst="ellipse">
              <a:avLst/>
            </a:prstGeom>
            <a:noFill/>
            <a:effectLst>
              <a:glow rad="673100">
                <a:schemeClr val="accent3">
                  <a:satMod val="175000"/>
                  <a:alpha val="27000"/>
                </a:schemeClr>
              </a:glow>
            </a:effectLst>
            <a:extLst>
              <a:ext uri="{909E8E84-426E-40DD-AFC4-6F175D3DCCD1}">
                <a14:hiddenFill xmlns:a14="http://schemas.microsoft.com/office/drawing/2010/main">
                  <a:solidFill>
                    <a:srgbClr val="FFFFFF"/>
                  </a:solidFill>
                </a14:hiddenFill>
              </a:ext>
            </a:extLst>
          </p:spPr>
        </p:pic>
      </p:grpSp>
      <p:pic>
        <p:nvPicPr>
          <p:cNvPr id="2" name="Picture 4">
            <a:extLst>
              <a:ext uri="{FF2B5EF4-FFF2-40B4-BE49-F238E27FC236}">
                <a16:creationId xmlns:a16="http://schemas.microsoft.com/office/drawing/2014/main" id="{1B65B3F8-F6F8-6592-331A-A8295F82C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5029" r="25029"/>
          <a:stretch/>
        </p:blipFill>
        <p:spPr bwMode="auto">
          <a:xfrm>
            <a:off x="4267737" y="1508765"/>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28CD1D26-D9B0-A8B1-5151-0D1D470DF5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34" r="234"/>
          <a:stretch/>
        </p:blipFill>
        <p:spPr bwMode="auto">
          <a:xfrm>
            <a:off x="6891537" y="1508764"/>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740307E-AA1B-D7B8-842E-C43A0842A7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734" r="2734"/>
          <a:stretch/>
        </p:blipFill>
        <p:spPr bwMode="auto">
          <a:xfrm>
            <a:off x="9515337" y="1572742"/>
            <a:ext cx="1026451" cy="1026451"/>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 name="TextBox 2">
            <a:extLst>
              <a:ext uri="{FF2B5EF4-FFF2-40B4-BE49-F238E27FC236}">
                <a16:creationId xmlns:a16="http://schemas.microsoft.com/office/drawing/2014/main" id="{A6042310-5B75-97E7-147F-66589CEC9C2A}"/>
              </a:ext>
            </a:extLst>
          </p:cNvPr>
          <p:cNvSpPr txBox="1"/>
          <p:nvPr/>
        </p:nvSpPr>
        <p:spPr>
          <a:xfrm>
            <a:off x="3891710" y="563988"/>
            <a:ext cx="4408579" cy="569387"/>
          </a:xfrm>
          <a:prstGeom prst="rect">
            <a:avLst/>
          </a:prstGeom>
          <a:noFill/>
        </p:spPr>
        <p:txBody>
          <a:bodyPr wrap="none" rtlCol="0">
            <a:spAutoFit/>
          </a:bodyPr>
          <a:lstStyle/>
          <a:p>
            <a:r>
              <a:rPr lang="en-US" sz="3100" dirty="0">
                <a:solidFill>
                  <a:schemeClr val="bg1"/>
                </a:solidFill>
                <a:latin typeface="Termina Light" panose="00000400000000000000" pitchFamily="50" charset="0"/>
              </a:rPr>
              <a:t>CORVINA CLOUD</a:t>
            </a:r>
          </a:p>
        </p:txBody>
      </p:sp>
      <p:grpSp>
        <p:nvGrpSpPr>
          <p:cNvPr id="7" name="Group 6">
            <a:extLst>
              <a:ext uri="{FF2B5EF4-FFF2-40B4-BE49-F238E27FC236}">
                <a16:creationId xmlns:a16="http://schemas.microsoft.com/office/drawing/2014/main" id="{B54791EF-0260-521A-D2AD-2869D6959710}"/>
              </a:ext>
            </a:extLst>
          </p:cNvPr>
          <p:cNvGrpSpPr/>
          <p:nvPr/>
        </p:nvGrpSpPr>
        <p:grpSpPr>
          <a:xfrm>
            <a:off x="695931" y="563988"/>
            <a:ext cx="714871" cy="714871"/>
            <a:chOff x="5698925" y="2671132"/>
            <a:chExt cx="798604" cy="798604"/>
          </a:xfrm>
          <a:solidFill>
            <a:schemeClr val="accent3"/>
          </a:solidFill>
          <a:effectLst/>
        </p:grpSpPr>
        <p:sp>
          <p:nvSpPr>
            <p:cNvPr id="8" name="Rectangle: Rounded Corners 7">
              <a:extLst>
                <a:ext uri="{FF2B5EF4-FFF2-40B4-BE49-F238E27FC236}">
                  <a16:creationId xmlns:a16="http://schemas.microsoft.com/office/drawing/2014/main" id="{58A2619D-5BF9-C231-521A-93C4A5B0381A}"/>
                </a:ext>
              </a:extLst>
            </p:cNvPr>
            <p:cNvSpPr/>
            <p:nvPr/>
          </p:nvSpPr>
          <p:spPr>
            <a:xfrm>
              <a:off x="5698925" y="2671132"/>
              <a:ext cx="798604" cy="798604"/>
            </a:xfrm>
            <a:prstGeom prst="roundRect">
              <a:avLst>
                <a:gd name="adj" fmla="val 1606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73">
              <a:extLst>
                <a:ext uri="{FF2B5EF4-FFF2-40B4-BE49-F238E27FC236}">
                  <a16:creationId xmlns:a16="http://schemas.microsoft.com/office/drawing/2014/main" id="{F16781E4-941E-8F6B-687A-510AC673FD4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765247" y="2731924"/>
              <a:ext cx="667391" cy="667391"/>
            </a:xfrm>
            <a:prstGeom prst="rect">
              <a:avLst/>
            </a:prstGeom>
            <a:grpFill/>
          </p:spPr>
        </p:pic>
      </p:grpSp>
    </p:spTree>
    <p:extLst>
      <p:ext uri="{BB962C8B-B14F-4D97-AF65-F5344CB8AC3E}">
        <p14:creationId xmlns:p14="http://schemas.microsoft.com/office/powerpoint/2010/main" val="3045798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42" presetClass="path" presetSubtype="0" decel="100000" fill="hold" grpId="1" nodeType="withEffect">
                                  <p:stCondLst>
                                    <p:cond delay="300"/>
                                  </p:stCondLst>
                                  <p:childTnLst>
                                    <p:animMotion origin="layout" path="M -2.08333E-6 -2.59259E-6 L -2.08333E-6 0.03797 " pathEditMode="relative" rAng="0" ptsTypes="AA">
                                      <p:cBhvr>
                                        <p:cTn id="13" dur="750" spd="-100000" fill="hold"/>
                                        <p:tgtEl>
                                          <p:spTgt spid="20"/>
                                        </p:tgtEl>
                                        <p:attrNameLst>
                                          <p:attrName>ppt_x</p:attrName>
                                          <p:attrName>ppt_y</p:attrName>
                                        </p:attrNameLst>
                                      </p:cBhvr>
                                      <p:rCtr x="0" y="1898"/>
                                    </p:animMotion>
                                  </p:childTnLst>
                                </p:cTn>
                              </p:par>
                              <p:par>
                                <p:cTn id="14" presetID="10" presetClass="entr" presetSubtype="0" fill="hold" grpId="0" nodeType="withEffect">
                                  <p:stCondLst>
                                    <p:cond delay="50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42" presetClass="path" presetSubtype="0" decel="100000" fill="hold" grpId="1" nodeType="withEffect">
                                  <p:stCondLst>
                                    <p:cond delay="500"/>
                                  </p:stCondLst>
                                  <p:childTnLst>
                                    <p:animMotion origin="layout" path="M -2.08333E-6 1.48148E-6 L -2.08333E-6 0.03796 " pathEditMode="relative" rAng="0" ptsTypes="AA">
                                      <p:cBhvr>
                                        <p:cTn id="18" dur="750" spd="-100000" fill="hold"/>
                                        <p:tgtEl>
                                          <p:spTgt spid="25"/>
                                        </p:tgtEl>
                                        <p:attrNameLst>
                                          <p:attrName>ppt_x</p:attrName>
                                          <p:attrName>ppt_y</p:attrName>
                                        </p:attrNameLst>
                                      </p:cBhvr>
                                      <p:rCtr x="0" y="1898"/>
                                    </p:animMotion>
                                  </p:childTnLst>
                                </p:cTn>
                              </p:par>
                              <p:par>
                                <p:cTn id="19" presetID="2" presetClass="entr" presetSubtype="4" decel="100000" fill="hold" grpId="0" nodeType="withEffect">
                                  <p:stCondLst>
                                    <p:cond delay="20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1000" fill="hold"/>
                                        <p:tgtEl>
                                          <p:spTgt spid="16"/>
                                        </p:tgtEl>
                                        <p:attrNameLst>
                                          <p:attrName>ppt_x</p:attrName>
                                        </p:attrNameLst>
                                      </p:cBhvr>
                                      <p:tavLst>
                                        <p:tav tm="0">
                                          <p:val>
                                            <p:strVal val="#ppt_x"/>
                                          </p:val>
                                        </p:tav>
                                        <p:tav tm="100000">
                                          <p:val>
                                            <p:strVal val="#ppt_x"/>
                                          </p:val>
                                        </p:tav>
                                      </p:tavLst>
                                    </p:anim>
                                    <p:anim calcmode="lin" valueType="num">
                                      <p:cBhvr additive="base">
                                        <p:cTn id="22" dur="1000" fill="hold"/>
                                        <p:tgtEl>
                                          <p:spTgt spid="16"/>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70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42" presetClass="path" presetSubtype="0" decel="100000" fill="hold" grpId="1" nodeType="withEffect">
                                  <p:stCondLst>
                                    <p:cond delay="700"/>
                                  </p:stCondLst>
                                  <p:childTnLst>
                                    <p:animMotion origin="layout" path="M 2.70833E-6 -2.59259E-6 L 2.70833E-6 0.03797 " pathEditMode="relative" rAng="0" ptsTypes="AA">
                                      <p:cBhvr>
                                        <p:cTn id="27" dur="750" spd="-100000" fill="hold"/>
                                        <p:tgtEl>
                                          <p:spTgt spid="22"/>
                                        </p:tgtEl>
                                        <p:attrNameLst>
                                          <p:attrName>ppt_x</p:attrName>
                                          <p:attrName>ppt_y</p:attrName>
                                        </p:attrNameLst>
                                      </p:cBhvr>
                                      <p:rCtr x="0" y="1898"/>
                                    </p:animMotion>
                                  </p:childTnLst>
                                </p:cTn>
                              </p:par>
                              <p:par>
                                <p:cTn id="28" presetID="10" presetClass="entr" presetSubtype="0" fill="hold" grpId="0" nodeType="withEffect">
                                  <p:stCondLst>
                                    <p:cond delay="9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42" presetClass="path" presetSubtype="0" decel="100000" fill="hold" grpId="1" nodeType="withEffect">
                                  <p:stCondLst>
                                    <p:cond delay="900"/>
                                  </p:stCondLst>
                                  <p:childTnLst>
                                    <p:animMotion origin="layout" path="M 2.70833E-6 -3.33333E-6 L 2.70833E-6 0.03797 " pathEditMode="relative" rAng="0" ptsTypes="AA">
                                      <p:cBhvr>
                                        <p:cTn id="32" dur="750" spd="-100000" fill="hold"/>
                                        <p:tgtEl>
                                          <p:spTgt spid="29"/>
                                        </p:tgtEl>
                                        <p:attrNameLst>
                                          <p:attrName>ppt_x</p:attrName>
                                          <p:attrName>ppt_y</p:attrName>
                                        </p:attrNameLst>
                                      </p:cBhvr>
                                      <p:rCtr x="0" y="1898"/>
                                    </p:animMotion>
                                  </p:childTnLst>
                                </p:cTn>
                              </p:par>
                              <p:par>
                                <p:cTn id="33" presetID="2" presetClass="entr" presetSubtype="4" decel="100000" fill="hold" grpId="0" nodeType="withEffect">
                                  <p:stCondLst>
                                    <p:cond delay="40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1000" fill="hold"/>
                                        <p:tgtEl>
                                          <p:spTgt spid="17"/>
                                        </p:tgtEl>
                                        <p:attrNameLst>
                                          <p:attrName>ppt_x</p:attrName>
                                        </p:attrNameLst>
                                      </p:cBhvr>
                                      <p:tavLst>
                                        <p:tav tm="0">
                                          <p:val>
                                            <p:strVal val="#ppt_x"/>
                                          </p:val>
                                        </p:tav>
                                        <p:tav tm="100000">
                                          <p:val>
                                            <p:strVal val="#ppt_x"/>
                                          </p:val>
                                        </p:tav>
                                      </p:tavLst>
                                    </p:anim>
                                    <p:anim calcmode="lin" valueType="num">
                                      <p:cBhvr additive="base">
                                        <p:cTn id="36" dur="1000" fill="hold"/>
                                        <p:tgtEl>
                                          <p:spTgt spid="17"/>
                                        </p:tgtEl>
                                        <p:attrNameLst>
                                          <p:attrName>ppt_y</p:attrName>
                                        </p:attrNameLst>
                                      </p:cBhvr>
                                      <p:tavLst>
                                        <p:tav tm="0">
                                          <p:val>
                                            <p:strVal val="1+#ppt_h/2"/>
                                          </p:val>
                                        </p:tav>
                                        <p:tav tm="100000">
                                          <p:val>
                                            <p:strVal val="#ppt_y"/>
                                          </p:val>
                                        </p:tav>
                                      </p:tavLst>
                                    </p:anim>
                                  </p:childTnLst>
                                </p:cTn>
                              </p:par>
                              <p:par>
                                <p:cTn id="37" presetID="10" presetClass="entr" presetSubtype="0" fill="hold" grpId="0" nodeType="withEffect">
                                  <p:stCondLst>
                                    <p:cond delay="110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42" presetClass="path" presetSubtype="0" decel="100000" fill="hold" grpId="1" nodeType="withEffect">
                                  <p:stCondLst>
                                    <p:cond delay="1100"/>
                                  </p:stCondLst>
                                  <p:childTnLst>
                                    <p:animMotion origin="layout" path="M -2.70833E-6 -2.59259E-6 L -2.70833E-6 0.03797 " pathEditMode="relative" rAng="0" ptsTypes="AA">
                                      <p:cBhvr>
                                        <p:cTn id="41" dur="750" spd="-100000" fill="hold"/>
                                        <p:tgtEl>
                                          <p:spTgt spid="23"/>
                                        </p:tgtEl>
                                        <p:attrNameLst>
                                          <p:attrName>ppt_x</p:attrName>
                                          <p:attrName>ppt_y</p:attrName>
                                        </p:attrNameLst>
                                      </p:cBhvr>
                                      <p:rCtr x="0" y="1898"/>
                                    </p:animMotion>
                                  </p:childTnLst>
                                </p:cTn>
                              </p:par>
                              <p:par>
                                <p:cTn id="42" presetID="10" presetClass="entr" presetSubtype="0" fill="hold" grpId="0" nodeType="withEffect">
                                  <p:stCondLst>
                                    <p:cond delay="13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42" presetClass="path" presetSubtype="0" decel="100000" fill="hold" grpId="1" nodeType="withEffect">
                                  <p:stCondLst>
                                    <p:cond delay="1300"/>
                                  </p:stCondLst>
                                  <p:childTnLst>
                                    <p:animMotion origin="layout" path="M -2.5E-6 1.48148E-6 L -2.5E-6 0.03796 " pathEditMode="relative" rAng="0" ptsTypes="AA">
                                      <p:cBhvr>
                                        <p:cTn id="46" dur="750" spd="-100000" fill="hold"/>
                                        <p:tgtEl>
                                          <p:spTgt spid="30"/>
                                        </p:tgtEl>
                                        <p:attrNameLst>
                                          <p:attrName>ppt_x</p:attrName>
                                          <p:attrName>ppt_y</p:attrName>
                                        </p:attrNameLst>
                                      </p:cBhvr>
                                      <p:rCtr x="0" y="1898"/>
                                    </p:animMotion>
                                  </p:childTnLst>
                                </p:cTn>
                              </p:par>
                              <p:par>
                                <p:cTn id="47" presetID="2" presetClass="entr" presetSubtype="4" decel="100000" fill="hold" grpId="0" nodeType="withEffect">
                                  <p:stCondLst>
                                    <p:cond delay="60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1000" fill="hold"/>
                                        <p:tgtEl>
                                          <p:spTgt spid="18"/>
                                        </p:tgtEl>
                                        <p:attrNameLst>
                                          <p:attrName>ppt_x</p:attrName>
                                        </p:attrNameLst>
                                      </p:cBhvr>
                                      <p:tavLst>
                                        <p:tav tm="0">
                                          <p:val>
                                            <p:strVal val="#ppt_x"/>
                                          </p:val>
                                        </p:tav>
                                        <p:tav tm="100000">
                                          <p:val>
                                            <p:strVal val="#ppt_x"/>
                                          </p:val>
                                        </p:tav>
                                      </p:tavLst>
                                    </p:anim>
                                    <p:anim calcmode="lin" valueType="num">
                                      <p:cBhvr additive="base">
                                        <p:cTn id="50" dur="1000" fill="hold"/>
                                        <p:tgtEl>
                                          <p:spTgt spid="18"/>
                                        </p:tgtEl>
                                        <p:attrNameLst>
                                          <p:attrName>ppt_y</p:attrName>
                                        </p:attrNameLst>
                                      </p:cBhvr>
                                      <p:tavLst>
                                        <p:tav tm="0">
                                          <p:val>
                                            <p:strVal val="1+#ppt_h/2"/>
                                          </p:val>
                                        </p:tav>
                                        <p:tav tm="100000">
                                          <p:val>
                                            <p:strVal val="#ppt_y"/>
                                          </p:val>
                                        </p:tav>
                                      </p:tavLst>
                                    </p:anim>
                                  </p:childTnLst>
                                </p:cTn>
                              </p:par>
                              <p:par>
                                <p:cTn id="51" presetID="10" presetClass="entr" presetSubtype="0" fill="hold" grpId="0" nodeType="withEffect">
                                  <p:stCondLst>
                                    <p:cond delay="15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42" presetClass="path" presetSubtype="0" decel="100000" fill="hold" grpId="1" nodeType="withEffect">
                                  <p:stCondLst>
                                    <p:cond delay="1500"/>
                                  </p:stCondLst>
                                  <p:childTnLst>
                                    <p:animMotion origin="layout" path="M 2.08333E-6 -2.59259E-6 L 2.08333E-6 0.03797 " pathEditMode="relative" rAng="0" ptsTypes="AA">
                                      <p:cBhvr>
                                        <p:cTn id="55" dur="750" spd="-100000" fill="hold"/>
                                        <p:tgtEl>
                                          <p:spTgt spid="24"/>
                                        </p:tgtEl>
                                        <p:attrNameLst>
                                          <p:attrName>ppt_x</p:attrName>
                                          <p:attrName>ppt_y</p:attrName>
                                        </p:attrNameLst>
                                      </p:cBhvr>
                                      <p:rCtr x="0" y="1898"/>
                                    </p:animMotion>
                                  </p:childTnLst>
                                </p:cTn>
                              </p:par>
                              <p:par>
                                <p:cTn id="56" presetID="10" presetClass="entr" presetSubtype="0" fill="hold" grpId="0" nodeType="withEffect">
                                  <p:stCondLst>
                                    <p:cond delay="1700"/>
                                  </p:stCondLst>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par>
                                <p:cTn id="59" presetID="42" presetClass="path" presetSubtype="0" decel="100000" fill="hold" grpId="1" nodeType="withEffect">
                                  <p:stCondLst>
                                    <p:cond delay="1700"/>
                                  </p:stCondLst>
                                  <p:childTnLst>
                                    <p:animMotion origin="layout" path="M 2.08333E-6 1.48148E-6 L 2.08333E-6 0.03796 " pathEditMode="relative" rAng="0" ptsTypes="AA">
                                      <p:cBhvr>
                                        <p:cTn id="60" dur="750" spd="-100000" fill="hold"/>
                                        <p:tgtEl>
                                          <p:spTgt spid="31"/>
                                        </p:tgtEl>
                                        <p:attrNameLst>
                                          <p:attrName>ppt_x</p:attrName>
                                          <p:attrName>ppt_y</p:attrName>
                                        </p:attrNameLst>
                                      </p:cBhvr>
                                      <p:rCtr x="0" y="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animBg="1"/>
      <p:bldP spid="17" grpId="0" animBg="1"/>
      <p:bldP spid="18" grpId="0" animBg="1"/>
      <p:bldP spid="20" grpId="0"/>
      <p:bldP spid="20" grpId="1"/>
      <p:bldP spid="22" grpId="0"/>
      <p:bldP spid="22" grpId="1"/>
      <p:bldP spid="23" grpId="0"/>
      <p:bldP spid="23" grpId="1"/>
      <p:bldP spid="24" grpId="0"/>
      <p:bldP spid="24" grpId="1"/>
      <p:bldP spid="25" grpId="0"/>
      <p:bldP spid="25" grpId="1"/>
      <p:bldP spid="29" grpId="0"/>
      <p:bldP spid="29" grpId="1"/>
      <p:bldP spid="30" grpId="0"/>
      <p:bldP spid="30" grpId="1"/>
      <p:bldP spid="31" grpId="0"/>
      <p:bldP spid="31"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770</TotalTime>
  <Words>1292</Words>
  <Application>Microsoft Office PowerPoint</Application>
  <PresentationFormat>Widescreen</PresentationFormat>
  <Paragraphs>180</Paragraphs>
  <Slides>20</Slides>
  <Notes>4</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20</vt:i4>
      </vt:variant>
    </vt:vector>
  </HeadingPairs>
  <TitlesOfParts>
    <vt:vector size="28" baseType="lpstr">
      <vt:lpstr>Poppins Light</vt:lpstr>
      <vt:lpstr>Calibri Light</vt:lpstr>
      <vt:lpstr>The Sans Light-</vt:lpstr>
      <vt:lpstr>Arial</vt:lpstr>
      <vt:lpstr>Calibri</vt:lpstr>
      <vt:lpstr>Helvetica</vt:lpstr>
      <vt:lpstr>Termina Light</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Urrutia</dc:creator>
  <cp:lastModifiedBy>DANIELE GALIMBERTI 4IB_STUDENTI</cp:lastModifiedBy>
  <cp:revision>45</cp:revision>
  <dcterms:created xsi:type="dcterms:W3CDTF">2022-08-01T04:53:53Z</dcterms:created>
  <dcterms:modified xsi:type="dcterms:W3CDTF">2023-06-04T17:19:44Z</dcterms:modified>
</cp:coreProperties>
</file>

<file path=docProps/thumbnail.jpeg>
</file>